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84" r:id="rId3"/>
    <p:sldId id="286" r:id="rId4"/>
    <p:sldId id="297" r:id="rId5"/>
    <p:sldId id="287" r:id="rId6"/>
    <p:sldId id="289" r:id="rId7"/>
    <p:sldId id="290" r:id="rId8"/>
    <p:sldId id="298" r:id="rId9"/>
    <p:sldId id="279" r:id="rId10"/>
    <p:sldId id="293" r:id="rId11"/>
    <p:sldId id="294" r:id="rId12"/>
    <p:sldId id="296"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mn-cs"/>
      </a:defRPr>
    </a:lvl2pPr>
    <a:lvl3pPr marL="914400" algn="ctr" rtl="0" fontAlgn="base">
      <a:spcBef>
        <a:spcPct val="0"/>
      </a:spcBef>
      <a:spcAft>
        <a:spcPct val="0"/>
      </a:spcAft>
      <a:defRPr sz="2400" kern="1200">
        <a:solidFill>
          <a:schemeClr val="tx1"/>
        </a:solidFill>
        <a:latin typeface="Arial" charset="0"/>
        <a:ea typeface="ＭＳ Ｐゴシック" charset="0"/>
        <a:cs typeface="+mn-cs"/>
      </a:defRPr>
    </a:lvl3pPr>
    <a:lvl4pPr marL="1371600" algn="ctr" rtl="0" fontAlgn="base">
      <a:spcBef>
        <a:spcPct val="0"/>
      </a:spcBef>
      <a:spcAft>
        <a:spcPct val="0"/>
      </a:spcAft>
      <a:defRPr sz="2400" kern="1200">
        <a:solidFill>
          <a:schemeClr val="tx1"/>
        </a:solidFill>
        <a:latin typeface="Arial" charset="0"/>
        <a:ea typeface="ＭＳ Ｐゴシック" charset="0"/>
        <a:cs typeface="+mn-cs"/>
      </a:defRPr>
    </a:lvl4pPr>
    <a:lvl5pPr marL="1828800" algn="ctr"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066"/>
    <a:srgbClr val="0092D2"/>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4" autoAdjust="0"/>
    <p:restoredTop sz="82412" autoAdjust="0"/>
  </p:normalViewPr>
  <p:slideViewPr>
    <p:cSldViewPr>
      <p:cViewPr varScale="1">
        <p:scale>
          <a:sx n="130" d="100"/>
          <a:sy n="130" d="100"/>
        </p:scale>
        <p:origin x="8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776E70C-9646-6F41-A4E3-4F2CC681DDB0}" type="slidenum">
              <a:rPr lang="en-US"/>
              <a:pPr/>
              <a:t>‹nr.›</a:t>
            </a:fld>
            <a:endParaRPr lang="en-US"/>
          </a:p>
        </p:txBody>
      </p:sp>
    </p:spTree>
    <p:extLst>
      <p:ext uri="{BB962C8B-B14F-4D97-AF65-F5344CB8AC3E}">
        <p14:creationId xmlns:p14="http://schemas.microsoft.com/office/powerpoint/2010/main" val="14314248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29269-0781-1C44-BB85-DFAA1AFC9C75}" type="slidenum">
              <a:rPr lang="en-US"/>
              <a:pPr/>
              <a:t>1</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022-A214-D64C-BDAF-D13CA9B0180B}" type="slidenum">
              <a:rPr lang="en-US"/>
              <a:pPr/>
              <a:t>10</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022-A214-D64C-BDAF-D13CA9B0180B}" type="slidenum">
              <a:rPr lang="en-US"/>
              <a:pPr/>
              <a:t>11</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u="sng" kern="1200" dirty="0">
                <a:solidFill>
                  <a:schemeClr val="tx1"/>
                </a:solidFill>
                <a:effectLst/>
                <a:latin typeface="Arial" charset="0"/>
                <a:ea typeface="ＭＳ Ｐゴシック" charset="0"/>
                <a:cs typeface="+mn-cs"/>
              </a:rPr>
              <a:t>Naast</a:t>
            </a:r>
            <a:r>
              <a:rPr lang="nl-NL" sz="1200" u="sng" kern="1200" baseline="0" dirty="0">
                <a:solidFill>
                  <a:schemeClr val="tx1"/>
                </a:solidFill>
                <a:effectLst/>
                <a:latin typeface="Arial" charset="0"/>
                <a:ea typeface="ＭＳ Ｐゴシック" charset="0"/>
                <a:cs typeface="+mn-cs"/>
              </a:rPr>
              <a:t> droogte kan ook hitte overlast veroorzaken. </a:t>
            </a:r>
            <a:r>
              <a:rPr lang="nl-NL" sz="1200" kern="1200" dirty="0">
                <a:solidFill>
                  <a:schemeClr val="tx1"/>
                </a:solidFill>
                <a:effectLst/>
                <a:latin typeface="Arial" charset="0"/>
                <a:ea typeface="ＭＳ Ｐゴシック" charset="0"/>
                <a:cs typeface="+mn-cs"/>
              </a:rPr>
              <a:t>Door de vele bestrating </a:t>
            </a:r>
            <a:r>
              <a:rPr lang="nl-NL" sz="1200" u="sng" kern="1200" dirty="0">
                <a:solidFill>
                  <a:schemeClr val="tx1"/>
                </a:solidFill>
                <a:effectLst/>
                <a:latin typeface="Arial" charset="0"/>
                <a:ea typeface="ＭＳ Ｐゴシック" charset="0"/>
                <a:cs typeface="+mn-cs"/>
              </a:rPr>
              <a:t>en gebouwen</a:t>
            </a:r>
            <a:r>
              <a:rPr lang="nl-NL" sz="1200" u="sng" kern="1200" baseline="0" dirty="0">
                <a:solidFill>
                  <a:schemeClr val="tx1"/>
                </a:solidFill>
                <a:effectLst/>
                <a:latin typeface="Arial" charset="0"/>
                <a:ea typeface="ＭＳ Ｐゴシック" charset="0"/>
                <a:cs typeface="+mn-cs"/>
              </a:rPr>
              <a:t> </a:t>
            </a:r>
            <a:r>
              <a:rPr lang="nl-NL" sz="1200" kern="1200" dirty="0">
                <a:solidFill>
                  <a:schemeClr val="tx1"/>
                </a:solidFill>
                <a:effectLst/>
                <a:latin typeface="Arial" charset="0"/>
                <a:ea typeface="ＭＳ Ｐゴシック" charset="0"/>
                <a:cs typeface="+mn-cs"/>
              </a:rPr>
              <a:t>blijft de warmte langer hangen </a:t>
            </a:r>
            <a:r>
              <a:rPr lang="nl-NL" sz="1200" u="sng" kern="1200" dirty="0">
                <a:solidFill>
                  <a:schemeClr val="tx1"/>
                </a:solidFill>
                <a:effectLst/>
                <a:latin typeface="Arial" charset="0"/>
                <a:ea typeface="ＭＳ Ｐゴシック" charset="0"/>
                <a:cs typeface="+mn-cs"/>
              </a:rPr>
              <a:t>in steden</a:t>
            </a:r>
            <a:r>
              <a:rPr lang="nl-NL" sz="1200" kern="1200" dirty="0">
                <a:solidFill>
                  <a:schemeClr val="tx1"/>
                </a:solidFill>
                <a:effectLst/>
                <a:latin typeface="Arial" charset="0"/>
                <a:ea typeface="ＭＳ Ｐゴシック" charset="0"/>
                <a:cs typeface="+mn-cs"/>
              </a:rPr>
              <a:t>. Dit is ongezond. Vooral kinderen en ouderen hebben hier last van. </a:t>
            </a:r>
            <a:r>
              <a:rPr lang="nl-NL" sz="1200" u="sng" kern="1200" dirty="0">
                <a:solidFill>
                  <a:schemeClr val="tx1"/>
                </a:solidFill>
                <a:effectLst/>
                <a:latin typeface="Arial" charset="0"/>
                <a:ea typeface="ＭＳ Ｐゴシック" charset="0"/>
                <a:cs typeface="+mn-cs"/>
              </a:rPr>
              <a:t>Meer groen zorgt</a:t>
            </a:r>
            <a:r>
              <a:rPr lang="nl-NL" sz="1200" u="sng" kern="1200" baseline="0" dirty="0">
                <a:solidFill>
                  <a:schemeClr val="tx1"/>
                </a:solidFill>
                <a:effectLst/>
                <a:latin typeface="Arial" charset="0"/>
                <a:ea typeface="ＭＳ Ｐゴシック" charset="0"/>
                <a:cs typeface="+mn-cs"/>
              </a:rPr>
              <a:t> voor schaduw in de wijk. En vergeet niet dat een groen dak op het gebouw werkt als een airco! </a:t>
            </a:r>
            <a:endParaRPr lang="nl-NL" sz="1200" u="sng" kern="1200" dirty="0">
              <a:solidFill>
                <a:schemeClr val="tx1"/>
              </a:solidFill>
              <a:effectLst/>
              <a:latin typeface="Arial" charset="0"/>
              <a:ea typeface="ＭＳ Ｐゴシック" charset="0"/>
              <a:cs typeface="+mn-cs"/>
            </a:endParaRPr>
          </a:p>
          <a:p>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022-A214-D64C-BDAF-D13CA9B0180B}" type="slidenum">
              <a:rPr lang="en-US"/>
              <a:pPr/>
              <a:t>12</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lvl="0"/>
            <a:r>
              <a:rPr lang="nl-NL" sz="1200" kern="1200" dirty="0">
                <a:solidFill>
                  <a:schemeClr val="tx1"/>
                </a:solidFill>
                <a:effectLst/>
                <a:latin typeface="Arial" charset="0"/>
                <a:ea typeface="ＭＳ Ｐゴシック" charset="0"/>
                <a:cs typeface="+mn-cs"/>
              </a:rPr>
              <a:t>We hebben gezien dat de bestrating in woonwijken een belangrijke oorzaak zijn van wateroverlast en hitte. Daar liggen dus kansen om het probleem op te lossen. Daarom plaatst de gemeente bijvoorbeeld extra bomen en groen in een woonwijk of vervangt de tegels van een parkeerplaats door waterdoorlatende tegels. Maar 60% van de verharding of bestrating is niet van de gemeente maar van bedrijven, scholen of de mensen thuis. Dus wat kun je zelf doen om het water beter af te voeren? </a:t>
            </a:r>
          </a:p>
          <a:p>
            <a:r>
              <a:rPr lang="nl-NL" sz="1200" kern="1200" dirty="0">
                <a:solidFill>
                  <a:schemeClr val="tx1"/>
                </a:solidFill>
                <a:effectLst/>
                <a:latin typeface="Arial" charset="0"/>
                <a:ea typeface="ＭＳ Ｐゴシック" charset="0"/>
                <a:cs typeface="+mn-cs"/>
              </a:rPr>
              <a:t> </a:t>
            </a:r>
          </a:p>
          <a:p>
            <a:r>
              <a:rPr lang="nl-NL" sz="1200" kern="1200" dirty="0">
                <a:solidFill>
                  <a:schemeClr val="tx1"/>
                </a:solidFill>
                <a:effectLst/>
                <a:latin typeface="Arial" charset="0"/>
                <a:ea typeface="ＭＳ Ｐゴシック" charset="0"/>
                <a:cs typeface="+mn-cs"/>
              </a:rPr>
              <a:t>Een regenton alleen is niet voldoende. Het is de bedoeling dat je de ton leeg maakt voordat er een nieuwe regenbui aankomt. Dan maak jij ruimte om het water op te vangen in je ton. Alleen zo ontlast je het riool en help je mee wateroverlast te voorkomen. Het regenwater kun je gebruiken om bijvoorbeeld planten water te geven. Regenwater over: zorg dat het in de grond wegloopt. Leeg je regenton in ieder geval niet het riool! Dan heeft de ton geen nut om de kans op wateroverlast te verminderen. </a:t>
            </a:r>
          </a:p>
          <a:p>
            <a:endParaRPr lang="nl-NL" sz="1200" kern="1200" dirty="0">
              <a:solidFill>
                <a:schemeClr val="tx1"/>
              </a:solidFill>
              <a:effectLst/>
              <a:latin typeface="Arial" charset="0"/>
              <a:ea typeface="ＭＳ Ｐゴシック" charset="0"/>
              <a:cs typeface="+mn-cs"/>
            </a:endParaRPr>
          </a:p>
          <a:p>
            <a:r>
              <a:rPr lang="nl-NL" sz="1200" b="0" i="0" u="none" strike="noStrike" kern="1200" dirty="0">
                <a:solidFill>
                  <a:schemeClr val="tx1"/>
                </a:solidFill>
                <a:effectLst/>
                <a:latin typeface="Arial" charset="0"/>
                <a:ea typeface="ＭＳ Ｐゴシック" charset="0"/>
                <a:cs typeface="+mn-cs"/>
              </a:rPr>
              <a:t>Gebruik voor het bekijken van het filmpje geen internet </a:t>
            </a:r>
            <a:r>
              <a:rPr lang="nl-NL" sz="1200" b="0" i="0" u="none" strike="noStrike" kern="1200" dirty="0" err="1">
                <a:solidFill>
                  <a:schemeClr val="tx1"/>
                </a:solidFill>
                <a:effectLst/>
                <a:latin typeface="Arial" charset="0"/>
                <a:ea typeface="ＭＳ Ｐゴシック" charset="0"/>
                <a:cs typeface="+mn-cs"/>
              </a:rPr>
              <a:t>explorer</a:t>
            </a:r>
            <a:r>
              <a:rPr lang="nl-NL" sz="1200" b="0" i="0" u="none" strike="noStrike" kern="1200" dirty="0">
                <a:solidFill>
                  <a:schemeClr val="tx1"/>
                </a:solidFill>
                <a:effectLst/>
                <a:latin typeface="Arial" charset="0"/>
                <a:ea typeface="ＭＳ Ｐゴシック" charset="0"/>
                <a:cs typeface="+mn-cs"/>
              </a:rPr>
              <a:t> maar een andere browser.</a:t>
            </a:r>
            <a:endParaRPr lang="nl-NL" sz="1200" kern="1200" dirty="0">
              <a:solidFill>
                <a:schemeClr val="tx1"/>
              </a:solidFill>
              <a:effectLst/>
              <a:latin typeface="Arial" charset="0"/>
              <a:ea typeface="ＭＳ Ｐゴシック" charset="0"/>
              <a:cs typeface="+mn-cs"/>
            </a:endParaRPr>
          </a:p>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Arial" charset="0"/>
                <a:ea typeface="ＭＳ Ｐゴシック" charset="0"/>
                <a:cs typeface="+mn-cs"/>
              </a:rPr>
              <a:t>Gebruik voor het bekijken van het filmpje geen internet </a:t>
            </a:r>
            <a:r>
              <a:rPr lang="nl-NL" sz="1200" b="0" i="0" u="none" strike="noStrike" kern="1200" dirty="0" err="1">
                <a:solidFill>
                  <a:schemeClr val="tx1"/>
                </a:solidFill>
                <a:effectLst/>
                <a:latin typeface="Arial" charset="0"/>
                <a:ea typeface="ＭＳ Ｐゴシック" charset="0"/>
                <a:cs typeface="+mn-cs"/>
              </a:rPr>
              <a:t>explorer</a:t>
            </a:r>
            <a:r>
              <a:rPr lang="nl-NL" sz="1200" b="0" i="0" u="none" strike="noStrike" kern="1200" dirty="0">
                <a:solidFill>
                  <a:schemeClr val="tx1"/>
                </a:solidFill>
                <a:effectLst/>
                <a:latin typeface="Arial" charset="0"/>
                <a:ea typeface="ＭＳ Ｐゴシック" charset="0"/>
                <a:cs typeface="+mn-cs"/>
              </a:rPr>
              <a:t> maar een andere browser.</a:t>
            </a:r>
            <a:endParaRPr lang="nl-NL"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2</a:t>
            </a:fld>
            <a:endParaRPr lang="en-US"/>
          </a:p>
        </p:txBody>
      </p:sp>
    </p:spTree>
    <p:extLst>
      <p:ext uri="{BB962C8B-B14F-4D97-AF65-F5344CB8AC3E}">
        <p14:creationId xmlns:p14="http://schemas.microsoft.com/office/powerpoint/2010/main" val="217091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ＭＳ Ｐゴシック" charset="0"/>
                <a:cs typeface="+mn-cs"/>
              </a:rPr>
              <a:t>Het waterschap waarin de school ligt heet Hoogheemraadschap van Delfland. Hoogheemraadschap is een ouderwetse naam voor waterschap. Eigenlijk is het dus hetzelfde.  </a:t>
            </a:r>
          </a:p>
          <a:p>
            <a:endParaRPr lang="nl-NL"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3</a:t>
            </a:fld>
            <a:endParaRPr lang="en-US"/>
          </a:p>
        </p:txBody>
      </p:sp>
    </p:spTree>
    <p:extLst>
      <p:ext uri="{BB962C8B-B14F-4D97-AF65-F5344CB8AC3E}">
        <p14:creationId xmlns:p14="http://schemas.microsoft.com/office/powerpoint/2010/main" val="129951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ru-RU"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4</a:t>
            </a:fld>
            <a:endParaRPr lang="en-US"/>
          </a:p>
        </p:txBody>
      </p:sp>
    </p:spTree>
    <p:extLst>
      <p:ext uri="{BB962C8B-B14F-4D97-AF65-F5344CB8AC3E}">
        <p14:creationId xmlns:p14="http://schemas.microsoft.com/office/powerpoint/2010/main" val="129951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ＭＳ Ｐゴシック" charset="0"/>
                <a:cs typeface="+mn-cs"/>
              </a:rPr>
              <a:t>Het water in de laaggelegen poldersloten of singels pompt het waterschap via gemalen eerst naar de ringvaart, die rondom de polder ligt. Van daar gaat het verder omhoog naar de boezem. Een grappige naam voor de snelweg van het water. Want deze grote vaarten van het boezemstelsel liggen op hetzelfde waterpeil (waterniveau) als de zee. Via deze vaarten of rivieren wordt het te veel aan water naar zee afgevoerd of gepompt.</a:t>
            </a:r>
          </a:p>
          <a:p>
            <a:endParaRPr lang="nl-NL"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5</a:t>
            </a:fld>
            <a:endParaRPr lang="en-US"/>
          </a:p>
        </p:txBody>
      </p:sp>
    </p:spTree>
    <p:extLst>
      <p:ext uri="{BB962C8B-B14F-4D97-AF65-F5344CB8AC3E}">
        <p14:creationId xmlns:p14="http://schemas.microsoft.com/office/powerpoint/2010/main" val="304087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ＭＳ Ｐゴシック" charset="0"/>
                <a:cs typeface="+mn-cs"/>
              </a:rPr>
              <a:t>In ons rioleringssysteem komen twee soorten water samen: afvalwater van huizen, scholen en bedrijven en regenwater. Afvalwater gaat via de riolering eerst naar de zuivering. Dagelijks spoel je 125 liter water weg. Met tandenpoetsen, douchen, via de wasmachine en het toilet. In dit afvalwater zitten bijvoorbeeld etensresten, poep en afwasmiddel. Het gezuiverde water wordt geloosd op het oppervlaktewater zoals rivieren en de zee. Het regenwater hoeft niet gezuiverd te worden. Het is al schoon. Het kan meteen naar het oppervlaktewater (singels en sloten).  Daarom maakt de gemeente aparte afvoerbuizen voor het water. Maar dit komt helaas nog niet veel voor (is heel duur om aan te leggen). Je kunt wel zelf een handje helpen: met bijv. een regenton. Maar dan moet je het te veel aan water uit de regenton dus niet in het riool laten lopen. Je kunt het gebruiken voor bijvoorbeeld de plantjes of in de grond weg laten stromen.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baseline="0" dirty="0"/>
              <a:t>Naast regenwater en afvalwater is er natuurlijk ook </a:t>
            </a:r>
            <a:r>
              <a:rPr lang="nl-NL" b="1" baseline="0" dirty="0"/>
              <a:t>drinkwater. </a:t>
            </a:r>
            <a:r>
              <a:rPr lang="nl-NL" b="0" baseline="0" dirty="0"/>
              <a:t>Het water uit de kraan laten we in deze lessen buiten beschouwing. Leidingwater heeft geen invloed op het klimaatbestendig maken van de wijk. In zeer droge periode zou het drinkwaterbedrijf kunnen oproepen om zuiniger om te gaan met leidingwater omdat er tekort aan zoetwater is waarvan ze drinkwater maken. Maar dat komt in Nederland eigenlijk nog nauwelijks voor. Het zorgvuldig omgaan met leidingwater is overigens wel belangrijk. Het bespaart geld en is beter voor het milieu. </a:t>
            </a:r>
            <a:endParaRPr lang="nl-NL" baseline="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ＭＳ Ｐゴシック" charset="0"/>
              <a:cs typeface="+mn-cs"/>
            </a:endParaRPr>
          </a:p>
          <a:p>
            <a:endParaRPr lang="nl-NL" dirty="0"/>
          </a:p>
          <a:p>
            <a:r>
              <a:rPr lang="nl-NL" dirty="0" err="1"/>
              <a:t>AvR</a:t>
            </a:r>
            <a:r>
              <a:rPr lang="nl-NL" dirty="0"/>
              <a:t>: ik kreeg</a:t>
            </a:r>
            <a:r>
              <a:rPr lang="nl-NL" baseline="0" dirty="0"/>
              <a:t> de tip dat er nog een waterstroom ontbreekt: drinkwater. Voorstel om in de toelichting voor de leerkracht te benoemen dat deze soort water ook bestaat maar buiten beschouwing blijft bij klimaatadaptatie.</a:t>
            </a:r>
          </a:p>
          <a:p>
            <a:endParaRPr lang="nl-NL"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6</a:t>
            </a:fld>
            <a:endParaRPr lang="en-US"/>
          </a:p>
        </p:txBody>
      </p:sp>
    </p:spTree>
    <p:extLst>
      <p:ext uri="{BB962C8B-B14F-4D97-AF65-F5344CB8AC3E}">
        <p14:creationId xmlns:p14="http://schemas.microsoft.com/office/powerpoint/2010/main" val="97994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kern="1200" dirty="0">
                <a:solidFill>
                  <a:schemeClr val="tx1"/>
                </a:solidFill>
                <a:effectLst/>
                <a:latin typeface="Arial" charset="0"/>
                <a:ea typeface="ＭＳ Ｐゴシック" charset="0"/>
                <a:cs typeface="+mn-cs"/>
              </a:rPr>
              <a:t>Al eeuwen voeren we via het poldersysteem en de riolen ons water af. Zo houden we droge voeten op straat en in huis. Dat gaat al heel lang goed. Maar nu veranderen de spelregels: het klimaat verandert en dat betekent dat we anders moeten omgaan met ons water!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kern="1200" dirty="0">
              <a:solidFill>
                <a:schemeClr val="tx1"/>
              </a:solidFill>
              <a:effectLst/>
              <a:latin typeface="Arial" charset="0"/>
              <a:ea typeface="ＭＳ Ｐゴシック" charset="0"/>
              <a:cs typeface="+mn-cs"/>
            </a:endParaRPr>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7</a:t>
            </a:fld>
            <a:endParaRPr lang="en-US"/>
          </a:p>
        </p:txBody>
      </p:sp>
    </p:spTree>
    <p:extLst>
      <p:ext uri="{BB962C8B-B14F-4D97-AF65-F5344CB8AC3E}">
        <p14:creationId xmlns:p14="http://schemas.microsoft.com/office/powerpoint/2010/main" val="97994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F776E70C-9646-6F41-A4E3-4F2CC681DDB0}" type="slidenum">
              <a:rPr lang="en-US" smtClean="0"/>
              <a:pPr/>
              <a:t>8</a:t>
            </a:fld>
            <a:endParaRPr lang="en-US"/>
          </a:p>
        </p:txBody>
      </p:sp>
    </p:spTree>
    <p:extLst>
      <p:ext uri="{BB962C8B-B14F-4D97-AF65-F5344CB8AC3E}">
        <p14:creationId xmlns:p14="http://schemas.microsoft.com/office/powerpoint/2010/main" val="97994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1022-A214-D64C-BDAF-D13CA9B0180B}" type="slidenum">
              <a:rPr lang="en-US"/>
              <a:pPr/>
              <a:t>9</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a:defRPr sz="4000"/>
            </a:lvl1pPr>
          </a:lstStyle>
          <a:p>
            <a:pPr lvl="0"/>
            <a:r>
              <a:rPr lang="en-US" noProof="0"/>
              <a:t>Click to edit Master title style</a:t>
            </a:r>
          </a:p>
        </p:txBody>
      </p:sp>
      <p:sp>
        <p:nvSpPr>
          <p:cNvPr id="3075" name="Rectangle 3"/>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marL="0" indent="0">
              <a:buFontTx/>
              <a:buNone/>
              <a:defRPr sz="2800"/>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14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8125" y="219075"/>
            <a:ext cx="6391275"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66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7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506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7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19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243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2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72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04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1920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6.pn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6.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youtube.com/watch?v=8jeEso--8XA&amp;feature=youtu.be" TargetMode="Externa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chooltv.nl/video/de-kringloop-van-het-water-water-is-continu-op-reis/"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6.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76200" y="731321"/>
            <a:ext cx="9304319" cy="620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los_log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1696" y="-76200"/>
            <a:ext cx="2237104" cy="2545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295650"/>
            <a:ext cx="9144000" cy="2628900"/>
          </a:xfrm>
          <a:prstGeom prst="rect">
            <a:avLst/>
          </a:prstGeom>
        </p:spPr>
      </p:pic>
      <p:sp>
        <p:nvSpPr>
          <p:cNvPr id="60418" name="Rectangle 2"/>
          <p:cNvSpPr>
            <a:spLocks noGrp="1" noChangeArrowheads="1"/>
          </p:cNvSpPr>
          <p:nvPr>
            <p:ph type="title"/>
          </p:nvPr>
        </p:nvSpPr>
        <p:spPr>
          <a:xfrm>
            <a:off x="381000" y="304800"/>
            <a:ext cx="8153400" cy="715962"/>
          </a:xfrm>
        </p:spPr>
        <p:txBody>
          <a:bodyPr wrap="square" tIns="0" bIns="0"/>
          <a:lstStyle/>
          <a:p>
            <a:r>
              <a:rPr lang="en-US" sz="3000" dirty="0">
                <a:solidFill>
                  <a:srgbClr val="0092D2"/>
                </a:solidFill>
                <a:latin typeface="ThesisSans-Bold"/>
                <a:cs typeface="ThesisSans-Bold"/>
              </a:rPr>
              <a:t>Gevolgen in jouw straat: Nat!</a:t>
            </a:r>
          </a:p>
        </p:txBody>
      </p:sp>
      <p:sp>
        <p:nvSpPr>
          <p:cNvPr id="60419" name="Rectangle 3"/>
          <p:cNvSpPr>
            <a:spLocks noGrp="1" noChangeArrowheads="1"/>
          </p:cNvSpPr>
          <p:nvPr>
            <p:ph type="body" idx="1"/>
          </p:nvPr>
        </p:nvSpPr>
        <p:spPr>
          <a:xfrm>
            <a:off x="381000" y="1066800"/>
            <a:ext cx="8839200" cy="762000"/>
          </a:xfrm>
        </p:spPr>
        <p:txBody>
          <a:bodyPr/>
          <a:lstStyle/>
          <a:p>
            <a:pPr marL="0" indent="0">
              <a:buNone/>
            </a:pPr>
            <a:r>
              <a:rPr lang="nl-NL" sz="2000" dirty="0">
                <a:solidFill>
                  <a:srgbClr val="0B3066"/>
                </a:solidFill>
                <a:latin typeface="ThesisSans-Bold"/>
                <a:cs typeface="ThesisSans-Bold"/>
              </a:rPr>
              <a:t>Wateroverlast: door vele bestrating en gebouwen kan het water na zware regenbuien niet weg. </a:t>
            </a:r>
            <a:r>
              <a:rPr lang="nl-NL" sz="2000" dirty="0">
                <a:solidFill>
                  <a:srgbClr val="0B3066"/>
                </a:solidFill>
                <a:latin typeface="ThesisSans-Bold"/>
                <a:cs typeface="ThesisSans-Bold"/>
                <a:sym typeface="Wingdings" panose="05000000000000000000" pitchFamily="2" charset="2"/>
              </a:rPr>
              <a:t></a:t>
            </a:r>
            <a:r>
              <a:rPr lang="nl-NL" sz="2000" dirty="0">
                <a:solidFill>
                  <a:srgbClr val="0B3066"/>
                </a:solidFill>
                <a:latin typeface="ThesisSans-Bold"/>
                <a:cs typeface="ThesisSans-Bold"/>
              </a:rPr>
              <a:t> schade in huizen, winkels en bedrijven</a:t>
            </a:r>
          </a:p>
        </p:txBody>
      </p:sp>
      <p:pic>
        <p:nvPicPr>
          <p:cNvPr id="11"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7037" y="2353137"/>
            <a:ext cx="1729014" cy="902883"/>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6"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12254465">
            <a:off x="6613852" y="3239487"/>
            <a:ext cx="607782" cy="215114"/>
          </a:xfrm>
          <a:prstGeom prst="rect">
            <a:avLst/>
          </a:prstGeom>
        </p:spPr>
      </p:pic>
      <p:pic>
        <p:nvPicPr>
          <p:cNvPr id="13" name="Picture 7"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2105517">
            <a:off x="8282158" y="2138676"/>
            <a:ext cx="607785" cy="21919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rot="970580">
            <a:off x="3714715" y="2155895"/>
            <a:ext cx="1797129" cy="1229521"/>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6"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13225045">
            <a:off x="3238115" y="3082651"/>
            <a:ext cx="607782" cy="215114"/>
          </a:xfrm>
          <a:prstGeom prst="rect">
            <a:avLst/>
          </a:prstGeom>
        </p:spPr>
      </p:pic>
      <p:pic>
        <p:nvPicPr>
          <p:cNvPr id="16" name="Picture 7"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3076097">
            <a:off x="5241213" y="2138676"/>
            <a:ext cx="607785" cy="219192"/>
          </a:xfrm>
          <a:prstGeom prst="rect">
            <a:avLst/>
          </a:prstGeom>
        </p:spPr>
      </p:pic>
      <p:pic>
        <p:nvPicPr>
          <p:cNvPr id="17" name="Picture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7200" y="2265187"/>
            <a:ext cx="1729014" cy="1152676"/>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6"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12254465">
            <a:off x="288924" y="3385675"/>
            <a:ext cx="607782" cy="215114"/>
          </a:xfrm>
          <a:prstGeom prst="rect">
            <a:avLst/>
          </a:prstGeom>
        </p:spPr>
      </p:pic>
      <p:pic>
        <p:nvPicPr>
          <p:cNvPr id="19" name="Picture 7"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2105517">
            <a:off x="1810075" y="2027626"/>
            <a:ext cx="607785" cy="219192"/>
          </a:xfrm>
          <a:prstGeom prst="rect">
            <a:avLst/>
          </a:prstGeom>
        </p:spPr>
      </p:pic>
      <p:pic>
        <p:nvPicPr>
          <p:cNvPr id="20" name="Picture 6" descr="los_pij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4205427">
            <a:off x="935145" y="3987771"/>
            <a:ext cx="1574800" cy="905012"/>
          </a:xfrm>
          <a:prstGeom prst="rect">
            <a:avLst/>
          </a:prstGeom>
        </p:spPr>
      </p:pic>
      <p:pic>
        <p:nvPicPr>
          <p:cNvPr id="21" name="Picture 6" descr="los_pij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4822299">
            <a:off x="3951524" y="3847657"/>
            <a:ext cx="1189763" cy="683737"/>
          </a:xfrm>
          <a:prstGeom prst="rect">
            <a:avLst/>
          </a:prstGeom>
        </p:spPr>
      </p:pic>
      <p:pic>
        <p:nvPicPr>
          <p:cNvPr id="22" name="Picture 6" descr="los_pij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6200000" flipH="1">
            <a:off x="7949834" y="3644245"/>
            <a:ext cx="1064534" cy="611770"/>
          </a:xfrm>
          <a:prstGeom prst="rect">
            <a:avLst/>
          </a:prstGeom>
        </p:spPr>
      </p:pic>
    </p:spTree>
    <p:extLst>
      <p:ext uri="{BB962C8B-B14F-4D97-AF65-F5344CB8AC3E}">
        <p14:creationId xmlns:p14="http://schemas.microsoft.com/office/powerpoint/2010/main" val="65527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04800"/>
            <a:ext cx="8153400" cy="715962"/>
          </a:xfrm>
        </p:spPr>
        <p:txBody>
          <a:bodyPr wrap="square" tIns="0" bIns="0"/>
          <a:lstStyle/>
          <a:p>
            <a:r>
              <a:rPr lang="en-US" sz="3000" dirty="0">
                <a:solidFill>
                  <a:srgbClr val="0092D2"/>
                </a:solidFill>
                <a:latin typeface="ThesisSans-Bold"/>
                <a:cs typeface="ThesisSans-Bold"/>
              </a:rPr>
              <a:t>Gevolgen in jouw straat: </a:t>
            </a:r>
            <a:r>
              <a:rPr lang="en-US" sz="3000" dirty="0" err="1">
                <a:solidFill>
                  <a:srgbClr val="0092D2"/>
                </a:solidFill>
                <a:latin typeface="ThesisSans-Bold"/>
                <a:cs typeface="ThesisSans-Bold"/>
              </a:rPr>
              <a:t>Droog</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en</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heet</a:t>
            </a:r>
            <a:r>
              <a:rPr lang="en-US" sz="3000" dirty="0">
                <a:solidFill>
                  <a:srgbClr val="0092D2"/>
                </a:solidFill>
                <a:latin typeface="ThesisSans-Bold"/>
                <a:cs typeface="ThesisSans-Bold"/>
              </a:rPr>
              <a:t>!</a:t>
            </a:r>
          </a:p>
        </p:txBody>
      </p:sp>
      <p:sp>
        <p:nvSpPr>
          <p:cNvPr id="60419" name="Rectangle 3"/>
          <p:cNvSpPr>
            <a:spLocks noGrp="1" noChangeArrowheads="1"/>
          </p:cNvSpPr>
          <p:nvPr>
            <p:ph type="body" idx="1"/>
          </p:nvPr>
        </p:nvSpPr>
        <p:spPr>
          <a:xfrm>
            <a:off x="381000" y="1066800"/>
            <a:ext cx="8839200" cy="1447800"/>
          </a:xfrm>
        </p:spPr>
        <p:txBody>
          <a:bodyPr/>
          <a:lstStyle/>
          <a:p>
            <a:r>
              <a:rPr lang="nl-NL" sz="2000" dirty="0">
                <a:solidFill>
                  <a:srgbClr val="0B3066"/>
                </a:solidFill>
                <a:latin typeface="ThesisSans-Bold"/>
                <a:cs typeface="ThesisSans-Bold"/>
              </a:rPr>
              <a:t>Watertekort. </a:t>
            </a:r>
          </a:p>
          <a:p>
            <a:r>
              <a:rPr lang="nl-NL" sz="2000" dirty="0">
                <a:solidFill>
                  <a:srgbClr val="0B3066"/>
                </a:solidFill>
                <a:latin typeface="ThesisSans-Bold"/>
                <a:cs typeface="ThesisSans-Bold"/>
              </a:rPr>
              <a:t>Scheuren in dijken. </a:t>
            </a:r>
          </a:p>
          <a:p>
            <a:r>
              <a:rPr lang="nl-NL" sz="2000" dirty="0">
                <a:solidFill>
                  <a:srgbClr val="0B3066"/>
                </a:solidFill>
                <a:latin typeface="ThesisSans-Bold"/>
                <a:cs typeface="ThesisSans-Bold"/>
              </a:rPr>
              <a:t>Heet! Warmte in de stad blijft hangen. </a:t>
            </a:r>
          </a:p>
          <a:p>
            <a:pPr marL="0" indent="0">
              <a:buNone/>
            </a:pPr>
            <a:endParaRPr lang="nl-NL" sz="2000" dirty="0">
              <a:solidFill>
                <a:srgbClr val="0B3066"/>
              </a:solidFill>
              <a:latin typeface="ThesisSans-Bold"/>
              <a:cs typeface="ThesisSans-Bold"/>
            </a:endParaRPr>
          </a:p>
        </p:txBody>
      </p:sp>
      <p:pic>
        <p:nvPicPr>
          <p:cNvPr id="5"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585885">
            <a:off x="5491374" y="1385367"/>
            <a:ext cx="2767384" cy="4173760"/>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6" descr="los_tape.png"/>
          <p:cNvPicPr>
            <a:picLocks noChangeAspect="1"/>
          </p:cNvPicPr>
          <p:nvPr/>
        </p:nvPicPr>
        <p:blipFill>
          <a:blip r:embed="rId5">
            <a:alphaModFix amt="69000"/>
            <a:extLst>
              <a:ext uri="{28A0092B-C50C-407E-A947-70E740481C1C}">
                <a14:useLocalDpi xmlns:a14="http://schemas.microsoft.com/office/drawing/2010/main"/>
              </a:ext>
            </a:extLst>
          </a:blip>
          <a:stretch>
            <a:fillRect/>
          </a:stretch>
        </p:blipFill>
        <p:spPr>
          <a:xfrm rot="2274019">
            <a:off x="5019571" y="5269703"/>
            <a:ext cx="791769" cy="280233"/>
          </a:xfrm>
          <a:prstGeom prst="rect">
            <a:avLst/>
          </a:prstGeom>
        </p:spPr>
      </p:pic>
      <p:pic>
        <p:nvPicPr>
          <p:cNvPr id="7" name="Picture 7" descr="los_tape.png"/>
          <p:cNvPicPr>
            <a:picLocks noChangeAspect="1"/>
          </p:cNvPicPr>
          <p:nvPr/>
        </p:nvPicPr>
        <p:blipFill>
          <a:blip r:embed="rId5">
            <a:alphaModFix amt="69000"/>
            <a:extLst>
              <a:ext uri="{28A0092B-C50C-407E-A947-70E740481C1C}">
                <a14:useLocalDpi xmlns:a14="http://schemas.microsoft.com/office/drawing/2010/main"/>
              </a:ext>
            </a:extLst>
          </a:blip>
          <a:stretch>
            <a:fillRect/>
          </a:stretch>
        </p:blipFill>
        <p:spPr>
          <a:xfrm rot="1712317">
            <a:off x="7929566" y="1364172"/>
            <a:ext cx="791769" cy="280233"/>
          </a:xfrm>
          <a:prstGeom prst="rect">
            <a:avLst/>
          </a:prstGeom>
        </p:spPr>
      </p:pic>
      <p:pic>
        <p:nvPicPr>
          <p:cNvPr id="8"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24986" y="2935939"/>
            <a:ext cx="2789814" cy="2656388"/>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6"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12967844">
            <a:off x="1223624" y="5627410"/>
            <a:ext cx="540722" cy="191379"/>
          </a:xfrm>
          <a:prstGeom prst="rect">
            <a:avLst/>
          </a:prstGeom>
        </p:spPr>
      </p:pic>
      <p:pic>
        <p:nvPicPr>
          <p:cNvPr id="10" name="Picture 7" descr="los_tape.png"/>
          <p:cNvPicPr>
            <a:picLocks noChangeAspect="1"/>
          </p:cNvPicPr>
          <p:nvPr/>
        </p:nvPicPr>
        <p:blipFill>
          <a:blip r:embed="rId5" cstate="print">
            <a:alphaModFix amt="69000"/>
            <a:extLst>
              <a:ext uri="{28A0092B-C50C-407E-A947-70E740481C1C}">
                <a14:useLocalDpi xmlns:a14="http://schemas.microsoft.com/office/drawing/2010/main"/>
              </a:ext>
            </a:extLst>
          </a:blip>
          <a:stretch>
            <a:fillRect/>
          </a:stretch>
        </p:blipFill>
        <p:spPr>
          <a:xfrm rot="1147031">
            <a:off x="3674029" y="2697154"/>
            <a:ext cx="540722" cy="191379"/>
          </a:xfrm>
          <a:prstGeom prst="rect">
            <a:avLst/>
          </a:prstGeom>
        </p:spPr>
      </p:pic>
    </p:spTree>
    <p:extLst>
      <p:ext uri="{BB962C8B-B14F-4D97-AF65-F5344CB8AC3E}">
        <p14:creationId xmlns:p14="http://schemas.microsoft.com/office/powerpoint/2010/main" val="153468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304800"/>
            <a:ext cx="8153400" cy="715962"/>
          </a:xfrm>
        </p:spPr>
        <p:txBody>
          <a:bodyPr wrap="square" tIns="0" bIns="0"/>
          <a:lstStyle/>
          <a:p>
            <a:r>
              <a:rPr lang="en-US" sz="3000" dirty="0" err="1">
                <a:solidFill>
                  <a:srgbClr val="0092D2"/>
                </a:solidFill>
                <a:latin typeface="ThesisSans-Bold"/>
                <a:cs typeface="ThesisSans-Bold"/>
              </a:rPr>
              <a:t>Iedereen</a:t>
            </a:r>
            <a:r>
              <a:rPr lang="en-US" sz="3000" dirty="0">
                <a:solidFill>
                  <a:srgbClr val="0092D2"/>
                </a:solidFill>
                <a:latin typeface="ThesisSans-Bold"/>
                <a:cs typeface="ThesisSans-Bold"/>
              </a:rPr>
              <a:t> is </a:t>
            </a:r>
            <a:r>
              <a:rPr lang="en-US" sz="3000" dirty="0" err="1">
                <a:solidFill>
                  <a:srgbClr val="0092D2"/>
                </a:solidFill>
                <a:latin typeface="ThesisSans-Bold"/>
                <a:cs typeface="ThesisSans-Bold"/>
              </a:rPr>
              <a:t>waterbeheerder</a:t>
            </a:r>
            <a:r>
              <a:rPr lang="en-US" sz="3000" dirty="0">
                <a:solidFill>
                  <a:srgbClr val="0092D2"/>
                </a:solidFill>
                <a:latin typeface="ThesisSans-Bold"/>
                <a:cs typeface="ThesisSans-Bold"/>
              </a:rPr>
              <a:t>!</a:t>
            </a:r>
          </a:p>
        </p:txBody>
      </p:sp>
      <p:sp>
        <p:nvSpPr>
          <p:cNvPr id="60419" name="Rectangle 3"/>
          <p:cNvSpPr>
            <a:spLocks noGrp="1" noChangeArrowheads="1"/>
          </p:cNvSpPr>
          <p:nvPr>
            <p:ph type="body" idx="1"/>
          </p:nvPr>
        </p:nvSpPr>
        <p:spPr>
          <a:xfrm>
            <a:off x="381000" y="1066800"/>
            <a:ext cx="8839200" cy="1295400"/>
          </a:xfrm>
        </p:spPr>
        <p:txBody>
          <a:bodyPr/>
          <a:lstStyle/>
          <a:p>
            <a:pPr marL="0" indent="0">
              <a:buNone/>
            </a:pPr>
            <a:r>
              <a:rPr lang="nl-NL" sz="2000" dirty="0">
                <a:solidFill>
                  <a:srgbClr val="0B3066"/>
                </a:solidFill>
                <a:latin typeface="ThesisSans-Bold"/>
                <a:cs typeface="ThesisSans-Bold"/>
              </a:rPr>
              <a:t>Wat kun je zelf doen? </a:t>
            </a:r>
          </a:p>
          <a:p>
            <a:r>
              <a:rPr lang="nl-NL" sz="2000" dirty="0">
                <a:solidFill>
                  <a:srgbClr val="0B3066"/>
                </a:solidFill>
                <a:latin typeface="ThesisSans-Bold"/>
                <a:cs typeface="ThesisSans-Bold"/>
              </a:rPr>
              <a:t>Regenwater loskoppelen van afvalwater: Regenton! </a:t>
            </a:r>
          </a:p>
          <a:p>
            <a:r>
              <a:rPr lang="nl-NL" sz="2000" dirty="0">
                <a:solidFill>
                  <a:srgbClr val="0B3066"/>
                </a:solidFill>
                <a:latin typeface="ThesisSans-Bold"/>
                <a:cs typeface="ThesisSans-Bold"/>
              </a:rPr>
              <a:t>Tegels eruit, groen erin. Zo kan water de bodem inzakken.</a:t>
            </a:r>
          </a:p>
          <a:p>
            <a:r>
              <a:rPr lang="nl-NL" sz="2000" dirty="0">
                <a:solidFill>
                  <a:srgbClr val="0B3066"/>
                </a:solidFill>
                <a:latin typeface="ThesisSans-Bold"/>
                <a:cs typeface="ThesisSans-Bold"/>
              </a:rPr>
              <a:t>En verder: Animatie</a:t>
            </a: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009900"/>
            <a:ext cx="9144000" cy="2933700"/>
          </a:xfrm>
          <a:prstGeom prst="rect">
            <a:avLst/>
          </a:prstGeom>
        </p:spPr>
      </p:pic>
      <p:pic>
        <p:nvPicPr>
          <p:cNvPr id="7" name="Picture 8" descr="los_papier0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99015">
            <a:off x="3925474" y="2116223"/>
            <a:ext cx="4664909" cy="1480700"/>
          </a:xfrm>
          <a:prstGeom prst="rect">
            <a:avLst/>
          </a:prstGeom>
        </p:spPr>
      </p:pic>
      <p:sp>
        <p:nvSpPr>
          <p:cNvPr id="4" name="Rechthoek 3"/>
          <p:cNvSpPr/>
          <p:nvPr/>
        </p:nvSpPr>
        <p:spPr>
          <a:xfrm rot="21426698">
            <a:off x="4366486" y="2687295"/>
            <a:ext cx="3818847" cy="338554"/>
          </a:xfrm>
          <a:prstGeom prst="rect">
            <a:avLst/>
          </a:prstGeom>
        </p:spPr>
        <p:txBody>
          <a:bodyPr wrap="square">
            <a:spAutoFit/>
          </a:bodyPr>
          <a:lstStyle/>
          <a:p>
            <a:pPr lvl="0" algn="l">
              <a:spcBef>
                <a:spcPct val="20000"/>
              </a:spcBef>
            </a:pPr>
            <a:r>
              <a:rPr lang="nl-NL" sz="1600" kern="0" dirty="0">
                <a:solidFill>
                  <a:srgbClr val="0B3066"/>
                </a:solidFill>
                <a:latin typeface="ThesisSans-Bold"/>
                <a:ea typeface="ＭＳ Ｐゴシック"/>
                <a:cs typeface="ThesisSans-Bold"/>
                <a:hlinkClick r:id="rId5"/>
              </a:rPr>
              <a:t>Animatie Huisje Boompje Beter </a:t>
            </a:r>
            <a:r>
              <a:rPr lang="nl-NL" sz="1600" kern="0" dirty="0">
                <a:solidFill>
                  <a:srgbClr val="0B3066"/>
                </a:solidFill>
                <a:latin typeface="ThesisSans-Bold"/>
                <a:ea typeface="ＭＳ Ｐゴシック"/>
                <a:cs typeface="ThesisSans-Bold"/>
              </a:rPr>
              <a:t> </a:t>
            </a:r>
          </a:p>
        </p:txBody>
      </p:sp>
      <p:pic>
        <p:nvPicPr>
          <p:cNvPr id="9" name="Picture 6" descr="los_pijl.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1068186" flipH="1">
            <a:off x="3131444" y="2241257"/>
            <a:ext cx="790286" cy="454164"/>
          </a:xfrm>
          <a:prstGeom prst="rect">
            <a:avLst/>
          </a:prstGeom>
        </p:spPr>
      </p:pic>
      <p:pic>
        <p:nvPicPr>
          <p:cNvPr id="10" name="Picture 7" descr="los_druppeltjes0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44326" y="1436929"/>
            <a:ext cx="895023" cy="1088541"/>
          </a:xfrm>
          <a:prstGeom prst="rect">
            <a:avLst/>
          </a:prstGeom>
        </p:spPr>
      </p:pic>
    </p:spTree>
    <p:extLst>
      <p:ext uri="{BB962C8B-B14F-4D97-AF65-F5344CB8AC3E}">
        <p14:creationId xmlns:p14="http://schemas.microsoft.com/office/powerpoint/2010/main" val="189739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a:solidFill>
                  <a:srgbClr val="0092D2"/>
                </a:solidFill>
                <a:latin typeface="ThesisSans-Bold"/>
                <a:cs typeface="ThesisSans-Bold"/>
              </a:rPr>
              <a:t>Hoe </a:t>
            </a:r>
            <a:r>
              <a:rPr lang="en-US" sz="3000" dirty="0" err="1">
                <a:solidFill>
                  <a:srgbClr val="0092D2"/>
                </a:solidFill>
                <a:latin typeface="ThesisSans-Bold"/>
                <a:cs typeface="ThesisSans-Bold"/>
              </a:rPr>
              <a:t>ontstaat</a:t>
            </a:r>
            <a:r>
              <a:rPr lang="en-US" sz="3000" dirty="0">
                <a:solidFill>
                  <a:srgbClr val="0092D2"/>
                </a:solidFill>
                <a:latin typeface="ThesisSans-Bold"/>
                <a:cs typeface="ThesisSans-Bold"/>
              </a:rPr>
              <a:t> regen?</a:t>
            </a:r>
          </a:p>
        </p:txBody>
      </p:sp>
      <p:sp>
        <p:nvSpPr>
          <p:cNvPr id="5" name="Rectangle 3"/>
          <p:cNvSpPr txBox="1">
            <a:spLocks noChangeArrowheads="1"/>
          </p:cNvSpPr>
          <p:nvPr/>
        </p:nvSpPr>
        <p:spPr bwMode="auto">
          <a:xfrm>
            <a:off x="533400" y="1828800"/>
            <a:ext cx="3124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marL="0" indent="0">
              <a:lnSpc>
                <a:spcPct val="120000"/>
              </a:lnSpc>
              <a:buFontTx/>
              <a:buNone/>
            </a:pPr>
            <a:r>
              <a:rPr lang="en-US" sz="2000" dirty="0">
                <a:solidFill>
                  <a:srgbClr val="0B3066"/>
                </a:solidFill>
                <a:latin typeface="ThesisSans-Bold"/>
                <a:cs typeface="ThesisSans-Bold"/>
              </a:rPr>
              <a:t>De reis van het water</a:t>
            </a:r>
            <a:endParaRPr lang="en-US" sz="2000" dirty="0">
              <a:solidFill>
                <a:srgbClr val="0B3066"/>
              </a:solidFill>
              <a:latin typeface="ThesisSans-Bold"/>
              <a:cs typeface="ThesisSans-Norma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0" y="1352550"/>
            <a:ext cx="4505672" cy="3427391"/>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1008383">
            <a:off x="5888357" y="4782060"/>
            <a:ext cx="914400" cy="323636"/>
          </a:xfrm>
          <a:prstGeom prst="rect">
            <a:avLst/>
          </a:prstGeom>
        </p:spPr>
      </p:pic>
      <p:pic>
        <p:nvPicPr>
          <p:cNvPr id="8"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a:off x="5431157" y="1066800"/>
            <a:ext cx="914400" cy="323636"/>
          </a:xfrm>
          <a:prstGeom prst="rect">
            <a:avLst/>
          </a:prstGeom>
        </p:spPr>
      </p:pic>
      <p:pic>
        <p:nvPicPr>
          <p:cNvPr id="10" name="Picture 4" descr="los_papier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5947" y="4038600"/>
            <a:ext cx="3796453" cy="2286000"/>
          </a:xfrm>
          <a:prstGeom prst="rect">
            <a:avLst/>
          </a:prstGeom>
        </p:spPr>
      </p:pic>
      <p:sp>
        <p:nvSpPr>
          <p:cNvPr id="2" name="Rechthoek 1"/>
          <p:cNvSpPr/>
          <p:nvPr/>
        </p:nvSpPr>
        <p:spPr>
          <a:xfrm>
            <a:off x="536091" y="4636836"/>
            <a:ext cx="3056163" cy="424732"/>
          </a:xfrm>
          <a:prstGeom prst="rect">
            <a:avLst/>
          </a:prstGeom>
        </p:spPr>
        <p:txBody>
          <a:bodyPr wrap="square">
            <a:spAutoFit/>
          </a:bodyPr>
          <a:lstStyle/>
          <a:p>
            <a:pPr marL="0" indent="0">
              <a:lnSpc>
                <a:spcPct val="120000"/>
              </a:lnSpc>
              <a:buFontTx/>
              <a:buNone/>
            </a:pPr>
            <a:r>
              <a:rPr lang="nl-NL" sz="1800" dirty="0">
                <a:solidFill>
                  <a:srgbClr val="0B3066"/>
                </a:solidFill>
                <a:latin typeface="ThesisSans-Normal"/>
                <a:cs typeface="ThesisSans-Normal"/>
                <a:hlinkClick r:id="rId6"/>
              </a:rPr>
              <a:t>Filmpje De reis van water</a:t>
            </a:r>
            <a:r>
              <a:rPr lang="en-US" sz="1800" dirty="0">
                <a:solidFill>
                  <a:srgbClr val="0B3066"/>
                </a:solidFill>
                <a:latin typeface="ThesisSans-Normal"/>
                <a:cs typeface="ThesisSans-Normal"/>
              </a:rPr>
              <a:t> </a:t>
            </a:r>
          </a:p>
        </p:txBody>
      </p:sp>
      <p:pic>
        <p:nvPicPr>
          <p:cNvPr id="11" name="Picture 5" descr="los_druppeltjes03.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4047" y="2740980"/>
            <a:ext cx="913792" cy="1895856"/>
          </a:xfrm>
          <a:prstGeom prst="rect">
            <a:avLst/>
          </a:prstGeom>
        </p:spPr>
      </p:pic>
      <p:pic>
        <p:nvPicPr>
          <p:cNvPr id="12" name="Picture 9" descr="los_druppeltje.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39016" y="4295309"/>
            <a:ext cx="719328" cy="969264"/>
          </a:xfrm>
          <a:prstGeom prst="rect">
            <a:avLst/>
          </a:prstGeom>
        </p:spPr>
      </p:pic>
    </p:spTree>
    <p:extLst>
      <p:ext uri="{BB962C8B-B14F-4D97-AF65-F5344CB8AC3E}">
        <p14:creationId xmlns:p14="http://schemas.microsoft.com/office/powerpoint/2010/main" val="83038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err="1">
                <a:solidFill>
                  <a:srgbClr val="0092D2"/>
                </a:solidFill>
                <a:latin typeface="ThesisSans-Bold"/>
                <a:cs typeface="ThesisSans-Bold"/>
              </a:rPr>
              <a:t>Wonen</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onder</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zeeniveau</a:t>
            </a:r>
            <a:endParaRPr lang="en-US" sz="3000" dirty="0">
              <a:solidFill>
                <a:srgbClr val="0092D2"/>
              </a:solidFill>
              <a:latin typeface="ThesisSans-Bold"/>
              <a:cs typeface="ThesisSans-Bold"/>
            </a:endParaRPr>
          </a:p>
        </p:txBody>
      </p:sp>
      <p:sp>
        <p:nvSpPr>
          <p:cNvPr id="5" name="Rectangle 3"/>
          <p:cNvSpPr txBox="1">
            <a:spLocks noChangeArrowheads="1"/>
          </p:cNvSpPr>
          <p:nvPr/>
        </p:nvSpPr>
        <p:spPr bwMode="auto">
          <a:xfrm>
            <a:off x="533399" y="1371600"/>
            <a:ext cx="48977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a:lnSpc>
                <a:spcPct val="120000"/>
              </a:lnSpc>
            </a:pPr>
            <a:r>
              <a:rPr lang="nl-NL" sz="1800" dirty="0">
                <a:solidFill>
                  <a:srgbClr val="0B3066"/>
                </a:solidFill>
                <a:latin typeface="ThesisSans-Normal"/>
                <a:cs typeface="ThesisSans-Normal"/>
              </a:rPr>
              <a:t>Bijna de helft van Nederland ligt lager dan de zee.</a:t>
            </a:r>
          </a:p>
          <a:p>
            <a:pPr>
              <a:lnSpc>
                <a:spcPct val="120000"/>
              </a:lnSpc>
            </a:pPr>
            <a:r>
              <a:rPr lang="nl-NL" sz="1800" dirty="0">
                <a:solidFill>
                  <a:srgbClr val="0B3066"/>
                </a:solidFill>
                <a:latin typeface="ThesisSans-Normal"/>
                <a:cs typeface="ThesisSans-Normal"/>
              </a:rPr>
              <a:t>We wonen op de bodem van een badkuip.</a:t>
            </a:r>
          </a:p>
          <a:p>
            <a:pPr>
              <a:lnSpc>
                <a:spcPct val="120000"/>
              </a:lnSpc>
            </a:pPr>
            <a:r>
              <a:rPr lang="nl-NL" sz="1800" dirty="0">
                <a:solidFill>
                  <a:srgbClr val="0B3066"/>
                </a:solidFill>
                <a:latin typeface="ThesisSans-Normal"/>
                <a:cs typeface="ThesisSans-Normal"/>
              </a:rPr>
              <a:t>De regen die valt stroomt dus niet vanzelf terug naar zee.</a:t>
            </a:r>
          </a:p>
          <a:p>
            <a:pPr>
              <a:lnSpc>
                <a:spcPct val="120000"/>
              </a:lnSpc>
            </a:pPr>
            <a:r>
              <a:rPr lang="nl-NL" sz="1800" dirty="0">
                <a:solidFill>
                  <a:srgbClr val="0B3066"/>
                </a:solidFill>
                <a:latin typeface="ThesisSans-Normal"/>
                <a:cs typeface="ThesisSans-Normal"/>
              </a:rPr>
              <a:t>Hoe krijgen we dan al het water weg? </a:t>
            </a:r>
          </a:p>
          <a:p>
            <a:pPr>
              <a:lnSpc>
                <a:spcPct val="120000"/>
              </a:lnSpc>
            </a:pPr>
            <a:r>
              <a:rPr lang="nl-NL" sz="1800" dirty="0">
                <a:solidFill>
                  <a:srgbClr val="0B3066"/>
                </a:solidFill>
                <a:latin typeface="ThesisSans-Normal"/>
                <a:cs typeface="ThesisSans-Normal"/>
              </a:rPr>
              <a:t>Dat doet het waterschap!</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995580">
            <a:off x="5381459" y="2228914"/>
            <a:ext cx="3017884" cy="3256139"/>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292644">
            <a:off x="8013139" y="2342928"/>
            <a:ext cx="1052205" cy="372410"/>
          </a:xfrm>
          <a:prstGeom prst="rect">
            <a:avLst/>
          </a:prstGeom>
        </p:spPr>
      </p:pic>
      <p:pic>
        <p:nvPicPr>
          <p:cNvPr id="9"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36829">
            <a:off x="1115113" y="4334854"/>
            <a:ext cx="2344015" cy="1562402"/>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155789">
            <a:off x="612155" y="5824818"/>
            <a:ext cx="960407" cy="339919"/>
          </a:xfrm>
          <a:prstGeom prst="rect">
            <a:avLst/>
          </a:prstGeom>
        </p:spPr>
      </p:pic>
      <p:pic>
        <p:nvPicPr>
          <p:cNvPr id="12"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643288">
            <a:off x="3051231" y="4143078"/>
            <a:ext cx="960407" cy="339919"/>
          </a:xfrm>
          <a:prstGeom prst="rect">
            <a:avLst/>
          </a:prstGeom>
        </p:spPr>
      </p:pic>
      <p:pic>
        <p:nvPicPr>
          <p:cNvPr id="13" name="Picture 7" descr="los_druppeltjes01.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10025" y="4693533"/>
            <a:ext cx="1353312" cy="1645920"/>
          </a:xfrm>
          <a:prstGeom prst="rect">
            <a:avLst/>
          </a:prstGeom>
        </p:spPr>
      </p:pic>
      <p:pic>
        <p:nvPicPr>
          <p:cNvPr id="14"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292644">
            <a:off x="4699537" y="4929849"/>
            <a:ext cx="1052205" cy="372410"/>
          </a:xfrm>
          <a:prstGeom prst="rect">
            <a:avLst/>
          </a:prstGeom>
        </p:spPr>
      </p:pic>
    </p:spTree>
    <p:extLst>
      <p:ext uri="{BB962C8B-B14F-4D97-AF65-F5344CB8AC3E}">
        <p14:creationId xmlns:p14="http://schemas.microsoft.com/office/powerpoint/2010/main" val="100818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a:solidFill>
                  <a:srgbClr val="0092D2"/>
                </a:solidFill>
                <a:latin typeface="ThesisSans-Bold"/>
                <a:cs typeface="ThesisSans-Bold"/>
              </a:rPr>
              <a:t>Wat </a:t>
            </a:r>
            <a:r>
              <a:rPr lang="en-US" sz="3000" dirty="0" err="1">
                <a:solidFill>
                  <a:srgbClr val="0092D2"/>
                </a:solidFill>
                <a:latin typeface="ThesisSans-Bold"/>
                <a:cs typeface="ThesisSans-Bold"/>
              </a:rPr>
              <a:t>doet</a:t>
            </a:r>
            <a:r>
              <a:rPr lang="en-US" sz="3000" dirty="0">
                <a:solidFill>
                  <a:srgbClr val="0092D2"/>
                </a:solidFill>
                <a:latin typeface="ThesisSans-Bold"/>
                <a:cs typeface="ThesisSans-Bold"/>
              </a:rPr>
              <a:t> het </a:t>
            </a:r>
            <a:r>
              <a:rPr lang="en-US" sz="3000" dirty="0" err="1">
                <a:solidFill>
                  <a:srgbClr val="0092D2"/>
                </a:solidFill>
                <a:latin typeface="ThesisSans-Bold"/>
                <a:cs typeface="ThesisSans-Bold"/>
              </a:rPr>
              <a:t>waterschap</a:t>
            </a:r>
            <a:r>
              <a:rPr lang="en-US" sz="3000" dirty="0">
                <a:solidFill>
                  <a:srgbClr val="0092D2"/>
                </a:solidFill>
                <a:latin typeface="ThesisSans-Bold"/>
                <a:cs typeface="ThesisSans-Bold"/>
              </a:rPr>
              <a:t>?</a:t>
            </a:r>
          </a:p>
        </p:txBody>
      </p:sp>
      <p:sp>
        <p:nvSpPr>
          <p:cNvPr id="5" name="Rectangle 3"/>
          <p:cNvSpPr txBox="1">
            <a:spLocks noChangeArrowheads="1"/>
          </p:cNvSpPr>
          <p:nvPr/>
        </p:nvSpPr>
        <p:spPr bwMode="auto">
          <a:xfrm>
            <a:off x="304800" y="1371600"/>
            <a:ext cx="571500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marL="0" indent="0">
              <a:lnSpc>
                <a:spcPct val="150000"/>
              </a:lnSpc>
              <a:buNone/>
            </a:pPr>
            <a:r>
              <a:rPr lang="en-US" sz="1800" dirty="0">
                <a:solidFill>
                  <a:srgbClr val="0B3066"/>
                </a:solidFill>
                <a:latin typeface="ThesisSans-Normal"/>
                <a:cs typeface="ThesisSans-Normal"/>
              </a:rPr>
              <a:t>Het </a:t>
            </a:r>
            <a:r>
              <a:rPr lang="en-US" sz="1800" dirty="0" err="1">
                <a:solidFill>
                  <a:srgbClr val="0B3066"/>
                </a:solidFill>
                <a:latin typeface="ThesisSans-Normal"/>
                <a:cs typeface="ThesisSans-Normal"/>
              </a:rPr>
              <a:t>waterschap</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zorgt</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voor</a:t>
            </a:r>
            <a:r>
              <a:rPr lang="en-US" sz="1800" dirty="0">
                <a:solidFill>
                  <a:srgbClr val="0B3066"/>
                </a:solidFill>
                <a:latin typeface="ThesisSans-Normal"/>
                <a:cs typeface="ThesisSans-Normal"/>
              </a:rPr>
              <a:t>:</a:t>
            </a:r>
          </a:p>
          <a:p>
            <a:pPr>
              <a:lnSpc>
                <a:spcPct val="150000"/>
              </a:lnSpc>
              <a:buFont typeface="Arial"/>
              <a:buChar char="•"/>
            </a:pPr>
            <a:r>
              <a:rPr lang="en-US" sz="1800" dirty="0" err="1">
                <a:solidFill>
                  <a:srgbClr val="0B3066"/>
                </a:solidFill>
                <a:latin typeface="ThesisSans-Normal"/>
                <a:cs typeface="ThesisSans-Normal"/>
              </a:rPr>
              <a:t>Droge</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voeten</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Niet</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te</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veel</a:t>
            </a:r>
            <a:r>
              <a:rPr lang="en-US" sz="1800" dirty="0">
                <a:solidFill>
                  <a:srgbClr val="0B3066"/>
                </a:solidFill>
                <a:latin typeface="ThesisSans-Normal"/>
                <a:cs typeface="ThesisSans-Normal"/>
              </a:rPr>
              <a:t> water, </a:t>
            </a:r>
            <a:r>
              <a:rPr lang="en-US" sz="1800" dirty="0" err="1">
                <a:solidFill>
                  <a:srgbClr val="0B3066"/>
                </a:solidFill>
                <a:latin typeface="ThesisSans-Normal"/>
                <a:cs typeface="ThesisSans-Normal"/>
              </a:rPr>
              <a:t>niet</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te</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weinig</a:t>
            </a:r>
            <a:br>
              <a:rPr lang="en-US" sz="1800" dirty="0">
                <a:solidFill>
                  <a:srgbClr val="0B3066"/>
                </a:solidFill>
                <a:latin typeface="ThesisSans-Normal"/>
                <a:cs typeface="ThesisSans-Normal"/>
              </a:rPr>
            </a:b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Stevige</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dijken</a:t>
            </a:r>
            <a:endParaRPr lang="en-US" sz="1800" dirty="0">
              <a:solidFill>
                <a:srgbClr val="0B3066"/>
              </a:solidFill>
              <a:latin typeface="ThesisSans-Normal"/>
              <a:cs typeface="ThesisSans-Normal"/>
            </a:endParaRPr>
          </a:p>
          <a:p>
            <a:pPr>
              <a:lnSpc>
                <a:spcPct val="150000"/>
              </a:lnSpc>
              <a:buFont typeface="Arial"/>
              <a:buChar char="•"/>
            </a:pPr>
            <a:r>
              <a:rPr lang="en-US" sz="1800" dirty="0" err="1">
                <a:solidFill>
                  <a:srgbClr val="0B3066"/>
                </a:solidFill>
                <a:latin typeface="ThesisSans-Normal"/>
                <a:cs typeface="ThesisSans-Normal"/>
              </a:rPr>
              <a:t>Schoon</a:t>
            </a:r>
            <a:r>
              <a:rPr lang="en-US" sz="1800" dirty="0">
                <a:solidFill>
                  <a:srgbClr val="0B3066"/>
                </a:solidFill>
                <a:latin typeface="ThesisSans-Normal"/>
                <a:cs typeface="ThesisSans-Normal"/>
              </a:rPr>
              <a:t> water: </a:t>
            </a:r>
            <a:r>
              <a:rPr lang="en-US" sz="1800" dirty="0" err="1">
                <a:solidFill>
                  <a:srgbClr val="0B3066"/>
                </a:solidFill>
                <a:latin typeface="ThesisSans-Normal"/>
                <a:cs typeface="ThesisSans-Normal"/>
              </a:rPr>
              <a:t>Waterkwaliteit</a:t>
            </a:r>
            <a:r>
              <a:rPr lang="en-US" sz="1800" dirty="0">
                <a:solidFill>
                  <a:srgbClr val="0B3066"/>
                </a:solidFill>
                <a:latin typeface="ThesisSans-Normal"/>
                <a:cs typeface="ThesisSans-Normal"/>
              </a:rPr>
              <a:t> </a:t>
            </a:r>
            <a:r>
              <a:rPr lang="en-US" sz="1800" dirty="0" err="1">
                <a:solidFill>
                  <a:srgbClr val="0B3066"/>
                </a:solidFill>
                <a:latin typeface="ThesisSans-Normal"/>
                <a:cs typeface="ThesisSans-Normal"/>
              </a:rPr>
              <a:t>oppervlaktewater</a:t>
            </a:r>
            <a:endParaRPr lang="en-US" sz="1800" dirty="0">
              <a:solidFill>
                <a:srgbClr val="0B3066"/>
              </a:solidFill>
              <a:latin typeface="ThesisSans-Normal"/>
              <a:cs typeface="ThesisSans-Normal"/>
            </a:endParaRPr>
          </a:p>
          <a:p>
            <a:pPr marL="0" indent="0">
              <a:lnSpc>
                <a:spcPct val="150000"/>
              </a:lnSpc>
              <a:buNone/>
            </a:pPr>
            <a:r>
              <a:rPr lang="en-US" sz="1800" dirty="0">
                <a:solidFill>
                  <a:srgbClr val="0B3066"/>
                </a:solidFill>
                <a:latin typeface="ThesisSans-Normal"/>
              </a:rPr>
              <a:t>		 </a:t>
            </a:r>
            <a:r>
              <a:rPr lang="en-US" sz="1800" dirty="0" err="1">
                <a:solidFill>
                  <a:srgbClr val="0B3066"/>
                </a:solidFill>
                <a:latin typeface="ThesisSans-Normal"/>
              </a:rPr>
              <a:t>Zuiveren</a:t>
            </a:r>
            <a:r>
              <a:rPr lang="en-US" sz="1800" dirty="0">
                <a:solidFill>
                  <a:srgbClr val="0B3066"/>
                </a:solidFill>
                <a:latin typeface="ThesisSans-Normal"/>
              </a:rPr>
              <a:t> van </a:t>
            </a:r>
            <a:r>
              <a:rPr lang="en-US" sz="1800" dirty="0" err="1">
                <a:solidFill>
                  <a:srgbClr val="0B3066"/>
                </a:solidFill>
                <a:latin typeface="ThesisSans-Normal"/>
              </a:rPr>
              <a:t>afvalwater</a:t>
            </a:r>
            <a:endParaRPr lang="nl-NL" sz="1800" dirty="0">
              <a:solidFill>
                <a:srgbClr val="0B3066"/>
              </a:solidFill>
              <a:latin typeface="ThesisSans-Normal"/>
              <a:cs typeface="ThesisSans-Normal"/>
            </a:endParaRPr>
          </a:p>
        </p:txBody>
      </p:sp>
      <p:pic>
        <p:nvPicPr>
          <p:cNvPr id="15"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779211">
            <a:off x="739432" y="3962923"/>
            <a:ext cx="3057774" cy="2039959"/>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155789">
            <a:off x="272465" y="5728848"/>
            <a:ext cx="553713" cy="195977"/>
          </a:xfrm>
          <a:prstGeom prst="rect">
            <a:avLst/>
          </a:prstGeom>
        </p:spPr>
      </p:pic>
      <p:pic>
        <p:nvPicPr>
          <p:cNvPr id="17"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643288">
            <a:off x="3710461" y="4058409"/>
            <a:ext cx="553713" cy="195977"/>
          </a:xfrm>
          <a:prstGeom prst="rect">
            <a:avLst/>
          </a:prstGeom>
        </p:spPr>
      </p:pic>
      <p:pic>
        <p:nvPicPr>
          <p:cNvPr id="18"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6233" y="4194926"/>
            <a:ext cx="2865166" cy="1873713"/>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1216055">
            <a:off x="5154073" y="6104480"/>
            <a:ext cx="553713" cy="195977"/>
          </a:xfrm>
          <a:prstGeom prst="rect">
            <a:avLst/>
          </a:prstGeom>
        </p:spPr>
      </p:pic>
      <p:pic>
        <p:nvPicPr>
          <p:cNvPr id="21"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rot="390846">
            <a:off x="5870670" y="2371781"/>
            <a:ext cx="2861174" cy="1891357"/>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155789">
            <a:off x="5591424" y="4096937"/>
            <a:ext cx="553713" cy="195977"/>
          </a:xfrm>
          <a:prstGeom prst="rect">
            <a:avLst/>
          </a:prstGeom>
        </p:spPr>
      </p:pic>
      <p:pic>
        <p:nvPicPr>
          <p:cNvPr id="23"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643288">
            <a:off x="8410790" y="2288689"/>
            <a:ext cx="553713" cy="195977"/>
          </a:xfrm>
          <a:prstGeom prst="rect">
            <a:avLst/>
          </a:prstGeom>
        </p:spPr>
      </p:pic>
      <p:pic>
        <p:nvPicPr>
          <p:cNvPr id="24" name="Picture 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714952">
            <a:off x="5979973" y="360831"/>
            <a:ext cx="2836858" cy="1741504"/>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817217">
            <a:off x="5591422" y="1848387"/>
            <a:ext cx="553713" cy="195977"/>
          </a:xfrm>
          <a:prstGeom prst="rect">
            <a:avLst/>
          </a:prstGeom>
        </p:spPr>
      </p:pic>
      <p:pic>
        <p:nvPicPr>
          <p:cNvPr id="26" name="Picture 6" descr="los_tape.png"/>
          <p:cNvPicPr>
            <a:picLocks noChangeAspect="1"/>
          </p:cNvPicPr>
          <p:nvPr/>
        </p:nvPicPr>
        <p:blipFill>
          <a:blip r:embed="rId4" cstate="print">
            <a:alphaModFix amt="69000"/>
            <a:extLst>
              <a:ext uri="{28A0092B-C50C-407E-A947-70E740481C1C}">
                <a14:useLocalDpi xmlns:a14="http://schemas.microsoft.com/office/drawing/2010/main"/>
              </a:ext>
            </a:extLst>
          </a:blip>
          <a:stretch>
            <a:fillRect/>
          </a:stretch>
        </p:blipFill>
        <p:spPr>
          <a:xfrm rot="2643288">
            <a:off x="8615506" y="435412"/>
            <a:ext cx="553713" cy="195977"/>
          </a:xfrm>
          <a:prstGeom prst="rect">
            <a:avLst/>
          </a:prstGeom>
        </p:spPr>
      </p:pic>
    </p:spTree>
    <p:extLst>
      <p:ext uri="{BB962C8B-B14F-4D97-AF65-F5344CB8AC3E}">
        <p14:creationId xmlns:p14="http://schemas.microsoft.com/office/powerpoint/2010/main" val="7378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err="1">
                <a:solidFill>
                  <a:srgbClr val="0092D2"/>
                </a:solidFill>
                <a:latin typeface="ThesisSans-Bold"/>
                <a:cs typeface="ThesisSans-Bold"/>
              </a:rPr>
              <a:t>Droge</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voeten</a:t>
            </a:r>
            <a:endParaRPr lang="en-US" sz="3000" dirty="0">
              <a:solidFill>
                <a:srgbClr val="0092D2"/>
              </a:solidFill>
              <a:latin typeface="ThesisSans-Bold"/>
              <a:cs typeface="ThesisSans-Bold"/>
            </a:endParaRPr>
          </a:p>
        </p:txBody>
      </p:sp>
      <p:sp>
        <p:nvSpPr>
          <p:cNvPr id="5" name="Rectangle 3"/>
          <p:cNvSpPr txBox="1">
            <a:spLocks noChangeArrowheads="1"/>
          </p:cNvSpPr>
          <p:nvPr/>
        </p:nvSpPr>
        <p:spPr bwMode="auto">
          <a:xfrm>
            <a:off x="533399" y="1219200"/>
            <a:ext cx="62791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marL="0" indent="0">
              <a:buFontTx/>
              <a:buNone/>
            </a:pPr>
            <a:r>
              <a:rPr lang="nl-NL" sz="2000" dirty="0">
                <a:solidFill>
                  <a:srgbClr val="0B3066"/>
                </a:solidFill>
                <a:latin typeface="ThesisSans-Bold"/>
                <a:cs typeface="ThesisSans-Bold"/>
              </a:rPr>
              <a:t>Hoe houden we droge voeten in de straat?</a:t>
            </a:r>
          </a:p>
          <a:p>
            <a:r>
              <a:rPr lang="nl-NL" sz="2000" dirty="0">
                <a:solidFill>
                  <a:srgbClr val="0B3066"/>
                </a:solidFill>
                <a:latin typeface="ThesisSans-Bold"/>
                <a:cs typeface="ThesisSans-Bold"/>
              </a:rPr>
              <a:t>Poldersysteem</a:t>
            </a:r>
          </a:p>
          <a:p>
            <a:r>
              <a:rPr lang="nl-NL" sz="2000" dirty="0">
                <a:solidFill>
                  <a:srgbClr val="0B3066"/>
                </a:solidFill>
                <a:latin typeface="ThesisSans-Bold"/>
                <a:cs typeface="ThesisSans-Bold"/>
              </a:rPr>
              <a:t>In Nederland wel 450 polders!</a:t>
            </a:r>
          </a:p>
          <a:p>
            <a:r>
              <a:rPr lang="nl-NL" sz="2000" dirty="0">
                <a:solidFill>
                  <a:srgbClr val="0B3066"/>
                </a:solidFill>
                <a:latin typeface="ThesisSans-Bold"/>
                <a:cs typeface="ThesisSans-Bold"/>
              </a:rPr>
              <a:t>Water in stappen omhoog pompen (gemalen).</a:t>
            </a:r>
          </a:p>
          <a:p>
            <a:r>
              <a:rPr lang="nl-NL" sz="2000" dirty="0">
                <a:solidFill>
                  <a:srgbClr val="0B3066"/>
                </a:solidFill>
                <a:latin typeface="ThesisSans-Bold"/>
                <a:cs typeface="ThesisSans-Bold"/>
              </a:rPr>
              <a:t>Van sloot naar ringvaart naar boezem.</a:t>
            </a:r>
          </a:p>
          <a:p>
            <a:r>
              <a:rPr lang="nl-NL" sz="2000" dirty="0">
                <a:solidFill>
                  <a:srgbClr val="0B3066"/>
                </a:solidFill>
                <a:latin typeface="ThesisSans-Bold"/>
                <a:cs typeface="ThesisSans-Bold"/>
              </a:rPr>
              <a:t>En dan afvoeren water naar rivier of zee.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927" r="-1"/>
          <a:stretch/>
        </p:blipFill>
        <p:spPr>
          <a:xfrm rot="210874">
            <a:off x="1725867" y="3558715"/>
            <a:ext cx="5378306" cy="2229368"/>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704237">
            <a:off x="1403137" y="5797412"/>
            <a:ext cx="866977" cy="306852"/>
          </a:xfrm>
          <a:prstGeom prst="rect">
            <a:avLst/>
          </a:prstGeom>
        </p:spPr>
      </p:pic>
      <p:pic>
        <p:nvPicPr>
          <p:cNvPr id="8"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089019">
            <a:off x="6523523" y="3344237"/>
            <a:ext cx="866977" cy="306852"/>
          </a:xfrm>
          <a:prstGeom prst="rect">
            <a:avLst/>
          </a:prstGeom>
        </p:spPr>
      </p:pic>
      <p:pic>
        <p:nvPicPr>
          <p:cNvPr id="9" name="Picture 6" descr="los_druppeltjes0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07936" y="533400"/>
            <a:ext cx="1578864" cy="1322832"/>
          </a:xfrm>
          <a:prstGeom prst="rect">
            <a:avLst/>
          </a:prstGeom>
        </p:spPr>
      </p:pic>
      <p:pic>
        <p:nvPicPr>
          <p:cNvPr id="10" name="Picture 9" descr="los_druppeltje.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308687">
            <a:off x="1108810" y="4500728"/>
            <a:ext cx="719328" cy="969264"/>
          </a:xfrm>
          <a:prstGeom prst="rect">
            <a:avLst/>
          </a:prstGeom>
        </p:spPr>
      </p:pic>
      <p:pic>
        <p:nvPicPr>
          <p:cNvPr id="11" name="Picture 6" descr="los_pij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7156944">
            <a:off x="3328399" y="4889171"/>
            <a:ext cx="282650" cy="162435"/>
          </a:xfrm>
          <a:prstGeom prst="rect">
            <a:avLst/>
          </a:prstGeom>
        </p:spPr>
      </p:pic>
      <p:pic>
        <p:nvPicPr>
          <p:cNvPr id="12" name="Picture 6" descr="los_pijl.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7156944">
            <a:off x="3527924" y="4524827"/>
            <a:ext cx="325567" cy="187099"/>
          </a:xfrm>
          <a:prstGeom prst="rect">
            <a:avLst/>
          </a:prstGeom>
        </p:spPr>
      </p:pic>
      <p:pic>
        <p:nvPicPr>
          <p:cNvPr id="13" name="Picture 6" descr="los_pijl.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331167">
            <a:off x="5492041" y="4241151"/>
            <a:ext cx="222825" cy="128054"/>
          </a:xfrm>
          <a:prstGeom prst="rect">
            <a:avLst/>
          </a:prstGeom>
        </p:spPr>
      </p:pic>
    </p:spTree>
    <p:extLst>
      <p:ext uri="{BB962C8B-B14F-4D97-AF65-F5344CB8AC3E}">
        <p14:creationId xmlns:p14="http://schemas.microsoft.com/office/powerpoint/2010/main" val="169946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err="1">
                <a:solidFill>
                  <a:srgbClr val="0092D2"/>
                </a:solidFill>
                <a:latin typeface="ThesisSans-Bold"/>
                <a:cs typeface="ThesisSans-Bold"/>
              </a:rPr>
              <a:t>Verschillende</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soorten</a:t>
            </a:r>
            <a:r>
              <a:rPr lang="en-US" sz="3000" dirty="0">
                <a:solidFill>
                  <a:srgbClr val="0092D2"/>
                </a:solidFill>
                <a:latin typeface="ThesisSans-Bold"/>
                <a:cs typeface="ThesisSans-Bold"/>
              </a:rPr>
              <a:t> water</a:t>
            </a:r>
          </a:p>
        </p:txBody>
      </p:sp>
      <p:sp>
        <p:nvSpPr>
          <p:cNvPr id="5" name="Rectangle 3"/>
          <p:cNvSpPr txBox="1">
            <a:spLocks noChangeArrowheads="1"/>
          </p:cNvSpPr>
          <p:nvPr/>
        </p:nvSpPr>
        <p:spPr bwMode="auto">
          <a:xfrm>
            <a:off x="533400" y="1371600"/>
            <a:ext cx="439864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a:lnSpc>
                <a:spcPct val="120000"/>
              </a:lnSpc>
            </a:pPr>
            <a:r>
              <a:rPr lang="nl-NL" sz="2000" b="1" dirty="0">
                <a:solidFill>
                  <a:srgbClr val="0B3066"/>
                </a:solidFill>
                <a:latin typeface="ThesisSans-Bold"/>
                <a:cs typeface="ThesisSans-Bold"/>
              </a:rPr>
              <a:t>Afvalwater</a:t>
            </a:r>
            <a:r>
              <a:rPr lang="nl-NL" sz="2000" dirty="0">
                <a:solidFill>
                  <a:srgbClr val="0B3066"/>
                </a:solidFill>
                <a:latin typeface="ThesisSans-Bold"/>
                <a:cs typeface="ThesisSans-Bold"/>
              </a:rPr>
              <a:t>: vies. Gaat via het riool van de gemeente naar de waterzuivering van het waterschap. Eerst schoonmaken en daarna naar zee.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5057" y="3993916"/>
            <a:ext cx="2181298" cy="1455652"/>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254465">
            <a:off x="694234" y="5380519"/>
            <a:ext cx="766767" cy="271384"/>
          </a:xfrm>
          <a:prstGeom prst="rect">
            <a:avLst/>
          </a:prstGeom>
        </p:spPr>
      </p:pic>
      <p:pic>
        <p:nvPicPr>
          <p:cNvPr id="8"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105517">
            <a:off x="2579198" y="3696120"/>
            <a:ext cx="766771" cy="276529"/>
          </a:xfrm>
          <a:prstGeom prst="rect">
            <a:avLst/>
          </a:prstGeom>
        </p:spPr>
      </p:pic>
      <p:sp>
        <p:nvSpPr>
          <p:cNvPr id="9" name="Rectangle 3"/>
          <p:cNvSpPr txBox="1">
            <a:spLocks noChangeArrowheads="1"/>
          </p:cNvSpPr>
          <p:nvPr/>
        </p:nvSpPr>
        <p:spPr bwMode="auto">
          <a:xfrm>
            <a:off x="4953000" y="1371600"/>
            <a:ext cx="3962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a:lnSpc>
                <a:spcPct val="120000"/>
              </a:lnSpc>
            </a:pPr>
            <a:r>
              <a:rPr lang="nl-NL" sz="2000" b="1" dirty="0">
                <a:solidFill>
                  <a:srgbClr val="0B3066"/>
                </a:solidFill>
                <a:latin typeface="ThesisSans-Bold"/>
                <a:cs typeface="ThesisSans-Bold"/>
              </a:rPr>
              <a:t>Regenwater</a:t>
            </a:r>
            <a:r>
              <a:rPr lang="nl-NL" sz="2000" dirty="0">
                <a:solidFill>
                  <a:srgbClr val="0B3066"/>
                </a:solidFill>
                <a:latin typeface="ThesisSans-Bold"/>
                <a:cs typeface="ThesisSans-Bold"/>
              </a:rPr>
              <a:t>: schoon. Zonde om via het riool af te voeren en te zuiveren. Kan ook gelijk de sloot of singel in.</a:t>
            </a:r>
          </a:p>
          <a:p>
            <a:pPr>
              <a:lnSpc>
                <a:spcPct val="120000"/>
              </a:lnSpc>
            </a:pPr>
            <a:r>
              <a:rPr lang="nl-NL" sz="2000" b="1" dirty="0">
                <a:solidFill>
                  <a:srgbClr val="0B3066"/>
                </a:solidFill>
                <a:latin typeface="ThesisSans-Bold"/>
                <a:cs typeface="ThesisSans-Bold"/>
              </a:rPr>
              <a:t>Drinkwater</a:t>
            </a:r>
            <a:r>
              <a:rPr lang="nl-NL" sz="2000" dirty="0">
                <a:solidFill>
                  <a:srgbClr val="0B3066"/>
                </a:solidFill>
                <a:latin typeface="ThesisSans-Bold"/>
                <a:cs typeface="ThesisSans-Bold"/>
              </a:rPr>
              <a:t>: schoon. Water uit de kraan.</a:t>
            </a:r>
            <a:endParaRPr lang="nl-NL" sz="2000" b="1" dirty="0">
              <a:solidFill>
                <a:srgbClr val="0B3066"/>
              </a:solidFill>
              <a:latin typeface="ThesisSans-Bold"/>
              <a:cs typeface="ThesisSans-Bold"/>
            </a:endParaRPr>
          </a:p>
        </p:txBody>
      </p:sp>
      <p:pic>
        <p:nvPicPr>
          <p:cNvPr id="10"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rot="708337">
            <a:off x="4057330" y="3926844"/>
            <a:ext cx="4468204" cy="2038435"/>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906997">
            <a:off x="3596995" y="5462616"/>
            <a:ext cx="914400" cy="323636"/>
          </a:xfrm>
          <a:prstGeom prst="rect">
            <a:avLst/>
          </a:prstGeom>
        </p:spPr>
      </p:pic>
      <p:pic>
        <p:nvPicPr>
          <p:cNvPr id="12"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881709">
            <a:off x="8134386" y="3875974"/>
            <a:ext cx="914400" cy="329770"/>
          </a:xfrm>
          <a:prstGeom prst="rect">
            <a:avLst/>
          </a:prstGeom>
        </p:spPr>
      </p:pic>
      <p:pic>
        <p:nvPicPr>
          <p:cNvPr id="13" name="Picture 6" descr="los_druppeltjes02.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29000" y="3262628"/>
            <a:ext cx="1108057" cy="928372"/>
          </a:xfrm>
          <a:prstGeom prst="rect">
            <a:avLst/>
          </a:prstGeom>
        </p:spPr>
      </p:pic>
    </p:spTree>
    <p:extLst>
      <p:ext uri="{BB962C8B-B14F-4D97-AF65-F5344CB8AC3E}">
        <p14:creationId xmlns:p14="http://schemas.microsoft.com/office/powerpoint/2010/main" val="326092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err="1">
                <a:solidFill>
                  <a:srgbClr val="0092D2"/>
                </a:solidFill>
                <a:latin typeface="ThesisSans-Bold"/>
                <a:cs typeface="ThesisSans-Bold"/>
              </a:rPr>
              <a:t>Nieuwe</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spelregels</a:t>
            </a:r>
            <a:endParaRPr lang="en-US" sz="3000" dirty="0">
              <a:solidFill>
                <a:srgbClr val="0092D2"/>
              </a:solidFill>
              <a:latin typeface="ThesisSans-Bold"/>
              <a:cs typeface="ThesisSans-Bold"/>
            </a:endParaRPr>
          </a:p>
        </p:txBody>
      </p:sp>
      <p:sp>
        <p:nvSpPr>
          <p:cNvPr id="5" name="Rectangle 3"/>
          <p:cNvSpPr txBox="1">
            <a:spLocks noChangeArrowheads="1"/>
          </p:cNvSpPr>
          <p:nvPr/>
        </p:nvSpPr>
        <p:spPr bwMode="auto">
          <a:xfrm>
            <a:off x="533400" y="1371600"/>
            <a:ext cx="439864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a:lstStyle>
          <a:p>
            <a:pPr>
              <a:lnSpc>
                <a:spcPct val="120000"/>
              </a:lnSpc>
            </a:pPr>
            <a:r>
              <a:rPr lang="nl-NL" sz="2000" dirty="0">
                <a:solidFill>
                  <a:srgbClr val="0B3066"/>
                </a:solidFill>
                <a:latin typeface="ThesisSans-Bold"/>
                <a:cs typeface="ThesisSans-Bold"/>
              </a:rPr>
              <a:t>Al eeuwen voeren we water af via polders en gemalen.</a:t>
            </a:r>
          </a:p>
          <a:p>
            <a:pPr>
              <a:lnSpc>
                <a:spcPct val="120000"/>
              </a:lnSpc>
            </a:pPr>
            <a:r>
              <a:rPr lang="nl-NL" sz="2000" dirty="0">
                <a:solidFill>
                  <a:srgbClr val="0B3066"/>
                </a:solidFill>
                <a:latin typeface="ThesisSans-Bold"/>
                <a:cs typeface="ThesisSans-Bold"/>
              </a:rPr>
              <a:t>Door klimaatverandering nieuwe spelregels.</a:t>
            </a:r>
          </a:p>
          <a:p>
            <a:pPr>
              <a:lnSpc>
                <a:spcPct val="120000"/>
              </a:lnSpc>
            </a:pPr>
            <a:r>
              <a:rPr lang="nl-NL" sz="2000" dirty="0">
                <a:solidFill>
                  <a:srgbClr val="0B3066"/>
                </a:solidFill>
                <a:latin typeface="ThesisSans-Bold"/>
                <a:cs typeface="ThesisSans-Bold"/>
              </a:rPr>
              <a:t>Het is niet meer voldoende!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5057" y="3998870"/>
            <a:ext cx="2181298" cy="1445744"/>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254465">
            <a:off x="694234" y="5380519"/>
            <a:ext cx="766767" cy="271384"/>
          </a:xfrm>
          <a:prstGeom prst="rect">
            <a:avLst/>
          </a:prstGeom>
        </p:spPr>
      </p:pic>
      <p:pic>
        <p:nvPicPr>
          <p:cNvPr id="8"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105517">
            <a:off x="2579198" y="3696120"/>
            <a:ext cx="766771" cy="276529"/>
          </a:xfrm>
          <a:prstGeom prst="rect">
            <a:avLst/>
          </a:prstGeom>
        </p:spPr>
      </p:pic>
      <p:pic>
        <p:nvPicPr>
          <p:cNvPr id="10"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rot="708337">
            <a:off x="4212228" y="3774588"/>
            <a:ext cx="4158407" cy="2038435"/>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906997">
            <a:off x="3596995" y="5354392"/>
            <a:ext cx="914400" cy="323636"/>
          </a:xfrm>
          <a:prstGeom prst="rect">
            <a:avLst/>
          </a:prstGeom>
        </p:spPr>
      </p:pic>
      <p:pic>
        <p:nvPicPr>
          <p:cNvPr id="12"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881709">
            <a:off x="8134386" y="3781284"/>
            <a:ext cx="914400" cy="329770"/>
          </a:xfrm>
          <a:prstGeom prst="rect">
            <a:avLst/>
          </a:prstGeom>
        </p:spPr>
      </p:pic>
      <p:pic>
        <p:nvPicPr>
          <p:cNvPr id="13"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rot="415499">
            <a:off x="5876571" y="533400"/>
            <a:ext cx="1965163" cy="2590292"/>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6"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12640362">
            <a:off x="5529213" y="2922781"/>
            <a:ext cx="766767" cy="271384"/>
          </a:xfrm>
          <a:prstGeom prst="rect">
            <a:avLst/>
          </a:prstGeom>
        </p:spPr>
      </p:pic>
      <p:pic>
        <p:nvPicPr>
          <p:cNvPr id="15" name="Picture 7" descr="los_tape.png"/>
          <p:cNvPicPr>
            <a:picLocks noChangeAspect="1"/>
          </p:cNvPicPr>
          <p:nvPr/>
        </p:nvPicPr>
        <p:blipFill>
          <a:blip r:embed="rId4">
            <a:alphaModFix amt="69000"/>
            <a:extLst>
              <a:ext uri="{28A0092B-C50C-407E-A947-70E740481C1C}">
                <a14:useLocalDpi xmlns:a14="http://schemas.microsoft.com/office/drawing/2010/main"/>
              </a:ext>
            </a:extLst>
          </a:blip>
          <a:stretch>
            <a:fillRect/>
          </a:stretch>
        </p:blipFill>
        <p:spPr>
          <a:xfrm rot="2105517">
            <a:off x="7453029" y="442598"/>
            <a:ext cx="766771" cy="276529"/>
          </a:xfrm>
          <a:prstGeom prst="rect">
            <a:avLst/>
          </a:prstGeom>
        </p:spPr>
      </p:pic>
      <p:pic>
        <p:nvPicPr>
          <p:cNvPr id="16" name="Picture 7" descr="los_druppeltjes01.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58001" y="3027716"/>
            <a:ext cx="1326521" cy="1613336"/>
          </a:xfrm>
          <a:prstGeom prst="rect">
            <a:avLst/>
          </a:prstGeom>
        </p:spPr>
      </p:pic>
    </p:spTree>
    <p:extLst>
      <p:ext uri="{BB962C8B-B14F-4D97-AF65-F5344CB8AC3E}">
        <p14:creationId xmlns:p14="http://schemas.microsoft.com/office/powerpoint/2010/main" val="49805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65154"/>
            <a:ext cx="9283727" cy="485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Afbeelding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446810"/>
            <a:ext cx="2891318" cy="28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533400" y="533400"/>
            <a:ext cx="81534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ea typeface="ＭＳ Ｐゴシック" charset="0"/>
              </a:defRPr>
            </a:lvl2pPr>
            <a:lvl3pPr algn="l" rtl="0" eaLnBrk="1" fontAlgn="base" hangingPunct="1">
              <a:spcBef>
                <a:spcPct val="0"/>
              </a:spcBef>
              <a:spcAft>
                <a:spcPct val="0"/>
              </a:spcAft>
              <a:defRPr sz="4400">
                <a:solidFill>
                  <a:schemeClr val="bg1"/>
                </a:solidFill>
                <a:latin typeface="Microsoft Sans Serif" charset="0"/>
                <a:ea typeface="ＭＳ Ｐゴシック" charset="0"/>
              </a:defRPr>
            </a:lvl3pPr>
            <a:lvl4pPr algn="l" rtl="0" eaLnBrk="1" fontAlgn="base" hangingPunct="1">
              <a:spcBef>
                <a:spcPct val="0"/>
              </a:spcBef>
              <a:spcAft>
                <a:spcPct val="0"/>
              </a:spcAft>
              <a:defRPr sz="4400">
                <a:solidFill>
                  <a:schemeClr val="bg1"/>
                </a:solidFill>
                <a:latin typeface="Microsoft Sans Serif" charset="0"/>
                <a:ea typeface="ＭＳ Ｐゴシック" charset="0"/>
              </a:defRPr>
            </a:lvl4pPr>
            <a:lvl5pPr algn="l" rtl="0" eaLnBrk="1" fontAlgn="base" hangingPunct="1">
              <a:spcBef>
                <a:spcPct val="0"/>
              </a:spcBef>
              <a:spcAft>
                <a:spcPct val="0"/>
              </a:spcAft>
              <a:defRPr sz="4400">
                <a:solidFill>
                  <a:schemeClr val="bg1"/>
                </a:solidFill>
                <a:latin typeface="Microsoft Sans Serif" charset="0"/>
                <a:ea typeface="ＭＳ Ｐゴシック" charset="0"/>
              </a:defRPr>
            </a:lvl5pPr>
            <a:lvl6pPr marL="457200" algn="l" rtl="0" eaLnBrk="1" fontAlgn="base" hangingPunct="1">
              <a:spcBef>
                <a:spcPct val="0"/>
              </a:spcBef>
              <a:spcAft>
                <a:spcPct val="0"/>
              </a:spcAft>
              <a:defRPr sz="4400">
                <a:solidFill>
                  <a:schemeClr val="bg1"/>
                </a:solidFill>
                <a:latin typeface="Microsoft Sans Serif" charset="0"/>
                <a:ea typeface="ＭＳ Ｐゴシック" charset="0"/>
              </a:defRPr>
            </a:lvl6pPr>
            <a:lvl7pPr marL="914400" algn="l" rtl="0" eaLnBrk="1" fontAlgn="base" hangingPunct="1">
              <a:spcBef>
                <a:spcPct val="0"/>
              </a:spcBef>
              <a:spcAft>
                <a:spcPct val="0"/>
              </a:spcAft>
              <a:defRPr sz="4400">
                <a:solidFill>
                  <a:schemeClr val="bg1"/>
                </a:solidFill>
                <a:latin typeface="Microsoft Sans Serif" charset="0"/>
                <a:ea typeface="ＭＳ Ｐゴシック" charset="0"/>
              </a:defRPr>
            </a:lvl7pPr>
            <a:lvl8pPr marL="1371600" algn="l" rtl="0" eaLnBrk="1" fontAlgn="base" hangingPunct="1">
              <a:spcBef>
                <a:spcPct val="0"/>
              </a:spcBef>
              <a:spcAft>
                <a:spcPct val="0"/>
              </a:spcAft>
              <a:defRPr sz="4400">
                <a:solidFill>
                  <a:schemeClr val="bg1"/>
                </a:solidFill>
                <a:latin typeface="Microsoft Sans Serif" charset="0"/>
                <a:ea typeface="ＭＳ Ｐゴシック" charset="0"/>
              </a:defRPr>
            </a:lvl8pPr>
            <a:lvl9pPr marL="1828800" algn="l" rtl="0" eaLnBrk="1" fontAlgn="base" hangingPunct="1">
              <a:spcBef>
                <a:spcPct val="0"/>
              </a:spcBef>
              <a:spcAft>
                <a:spcPct val="0"/>
              </a:spcAft>
              <a:defRPr sz="4400">
                <a:solidFill>
                  <a:schemeClr val="bg1"/>
                </a:solidFill>
                <a:latin typeface="Microsoft Sans Serif" charset="0"/>
                <a:ea typeface="ＭＳ Ｐゴシック" charset="0"/>
              </a:defRPr>
            </a:lvl9pPr>
          </a:lstStyle>
          <a:p>
            <a:r>
              <a:rPr lang="en-US" sz="3000" dirty="0">
                <a:solidFill>
                  <a:srgbClr val="0092D2"/>
                </a:solidFill>
                <a:latin typeface="ThesisSans-Bold"/>
                <a:cs typeface="ThesisSans-Bold"/>
              </a:rPr>
              <a:t>Het </a:t>
            </a:r>
            <a:r>
              <a:rPr lang="en-US" sz="3000" dirty="0" err="1">
                <a:solidFill>
                  <a:srgbClr val="0092D2"/>
                </a:solidFill>
                <a:latin typeface="ThesisSans-Bold"/>
                <a:cs typeface="ThesisSans-Bold"/>
              </a:rPr>
              <a:t>klimaat</a:t>
            </a:r>
            <a:r>
              <a:rPr lang="en-US" sz="3000" dirty="0">
                <a:solidFill>
                  <a:srgbClr val="0092D2"/>
                </a:solidFill>
                <a:latin typeface="ThesisSans-Bold"/>
                <a:cs typeface="ThesisSans-Bold"/>
              </a:rPr>
              <a:t> </a:t>
            </a:r>
            <a:r>
              <a:rPr lang="en-US" sz="3000" dirty="0" err="1">
                <a:solidFill>
                  <a:srgbClr val="0092D2"/>
                </a:solidFill>
                <a:latin typeface="ThesisSans-Bold"/>
                <a:cs typeface="ThesisSans-Bold"/>
              </a:rPr>
              <a:t>verandert</a:t>
            </a:r>
            <a:endParaRPr lang="en-US" sz="3000" dirty="0">
              <a:solidFill>
                <a:srgbClr val="0092D2"/>
              </a:solidFill>
              <a:latin typeface="ThesisSans-Bold"/>
              <a:cs typeface="ThesisSans-Bold"/>
            </a:endParaRPr>
          </a:p>
        </p:txBody>
      </p:sp>
      <p:sp>
        <p:nvSpPr>
          <p:cNvPr id="17" name="Rectangle 6"/>
          <p:cNvSpPr/>
          <p:nvPr/>
        </p:nvSpPr>
        <p:spPr>
          <a:xfrm>
            <a:off x="533400" y="1249362"/>
            <a:ext cx="6400800" cy="496996"/>
          </a:xfrm>
          <a:prstGeom prst="rect">
            <a:avLst/>
          </a:prstGeom>
        </p:spPr>
        <p:txBody>
          <a:bodyPr wrap="square">
            <a:spAutoFit/>
          </a:bodyPr>
          <a:lstStyle/>
          <a:p>
            <a:pPr algn="l">
              <a:lnSpc>
                <a:spcPct val="150000"/>
              </a:lnSpc>
            </a:pPr>
            <a:r>
              <a:rPr lang="en-US" sz="2000" dirty="0" err="1">
                <a:solidFill>
                  <a:srgbClr val="0B3066"/>
                </a:solidFill>
                <a:latin typeface="ThesisSans-Normal"/>
                <a:cs typeface="ThesisSans-Normal"/>
              </a:rPr>
              <a:t>Vaker</a:t>
            </a:r>
            <a:r>
              <a:rPr lang="en-US" sz="2000" dirty="0">
                <a:solidFill>
                  <a:srgbClr val="0B3066"/>
                </a:solidFill>
                <a:latin typeface="ThesisSans-Normal"/>
                <a:cs typeface="ThesisSans-Normal"/>
              </a:rPr>
              <a:t> extreme </a:t>
            </a:r>
            <a:r>
              <a:rPr lang="en-US" sz="2000" dirty="0" err="1">
                <a:solidFill>
                  <a:srgbClr val="0B3066"/>
                </a:solidFill>
                <a:latin typeface="ThesisSans-Normal"/>
                <a:cs typeface="ThesisSans-Normal"/>
              </a:rPr>
              <a:t>regenbuien</a:t>
            </a:r>
            <a:r>
              <a:rPr lang="en-US" sz="2000" dirty="0">
                <a:solidFill>
                  <a:srgbClr val="0B3066"/>
                </a:solidFill>
                <a:latin typeface="ThesisSans-Normal"/>
                <a:cs typeface="ThesisSans-Normal"/>
              </a:rPr>
              <a:t> </a:t>
            </a:r>
            <a:r>
              <a:rPr lang="en-US" sz="2000" dirty="0" err="1">
                <a:solidFill>
                  <a:srgbClr val="0B3066"/>
                </a:solidFill>
                <a:latin typeface="ThesisSans-Normal"/>
                <a:cs typeface="ThesisSans-Normal"/>
              </a:rPr>
              <a:t>en</a:t>
            </a:r>
            <a:r>
              <a:rPr lang="en-US" sz="2000" dirty="0">
                <a:solidFill>
                  <a:srgbClr val="0B3066"/>
                </a:solidFill>
                <a:latin typeface="ThesisSans-Normal"/>
                <a:cs typeface="ThesisSans-Normal"/>
              </a:rPr>
              <a:t> </a:t>
            </a:r>
            <a:r>
              <a:rPr lang="en-US" sz="2000" dirty="0" err="1">
                <a:solidFill>
                  <a:srgbClr val="0B3066"/>
                </a:solidFill>
                <a:latin typeface="ThesisSans-Normal"/>
                <a:cs typeface="ThesisSans-Normal"/>
              </a:rPr>
              <a:t>hittegolven</a:t>
            </a:r>
            <a:endParaRPr lang="en-US" sz="2000" dirty="0">
              <a:solidFill>
                <a:srgbClr val="0B3066"/>
              </a:solidFill>
              <a:latin typeface="ThesisSans-Normal"/>
              <a:cs typeface="ThesisSans-Normal"/>
            </a:endParaRPr>
          </a:p>
        </p:txBody>
      </p:sp>
      <p:pic>
        <p:nvPicPr>
          <p:cNvPr id="18" name="Afbeelding 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1185045">
            <a:off x="798970" y="3786607"/>
            <a:ext cx="2938834" cy="36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48161" y="4459813"/>
            <a:ext cx="2693451" cy="4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fbeelding 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1320100">
            <a:off x="6066620" y="3813643"/>
            <a:ext cx="2258138" cy="35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19139" y="2571426"/>
            <a:ext cx="1172251" cy="950980"/>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6"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12254465" flipV="1">
            <a:off x="6842301" y="3549124"/>
            <a:ext cx="415767" cy="147154"/>
          </a:xfrm>
          <a:prstGeom prst="rect">
            <a:avLst/>
          </a:prstGeom>
        </p:spPr>
      </p:pic>
      <p:pic>
        <p:nvPicPr>
          <p:cNvPr id="24" name="Picture 7"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2105517">
            <a:off x="7933803" y="2374228"/>
            <a:ext cx="412475" cy="148756"/>
          </a:xfrm>
          <a:prstGeom prst="rect">
            <a:avLst/>
          </a:prstGeom>
        </p:spPr>
      </p:pic>
      <p:pic>
        <p:nvPicPr>
          <p:cNvPr id="25" name="Picture 5"/>
          <p:cNvPicPr>
            <a:picLocks noChangeAspect="1"/>
          </p:cNvPicPr>
          <p:nvPr/>
        </p:nvPicPr>
        <p:blipFill rotWithShape="1">
          <a:blip r:embed="rId10" cstate="print">
            <a:extLst>
              <a:ext uri="{28A0092B-C50C-407E-A947-70E740481C1C}">
                <a14:useLocalDpi xmlns:a14="http://schemas.microsoft.com/office/drawing/2010/main"/>
              </a:ext>
            </a:extLst>
          </a:blip>
          <a:srcRect l="-6399" r="-7194" b="-8811"/>
          <a:stretch/>
        </p:blipFill>
        <p:spPr>
          <a:xfrm rot="510115">
            <a:off x="1063612" y="2301976"/>
            <a:ext cx="1787065" cy="1183427"/>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6"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11931807">
            <a:off x="787154" y="3392196"/>
            <a:ext cx="441118" cy="156126"/>
          </a:xfrm>
          <a:prstGeom prst="rect">
            <a:avLst/>
          </a:prstGeom>
        </p:spPr>
      </p:pic>
      <p:pic>
        <p:nvPicPr>
          <p:cNvPr id="27" name="Picture 7"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1782859">
            <a:off x="2706015" y="2220541"/>
            <a:ext cx="444648" cy="160358"/>
          </a:xfrm>
          <a:prstGeom prst="rect">
            <a:avLst/>
          </a:prstGeom>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312983" y="4043907"/>
            <a:ext cx="2313407" cy="50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rot="178313">
            <a:off x="3091771" y="3412469"/>
            <a:ext cx="3180955" cy="37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rot="284396">
            <a:off x="3477357" y="2404509"/>
            <a:ext cx="3289142" cy="33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4">
            <a:duotone>
              <a:prstClr val="black"/>
              <a:srgbClr val="0B3066">
                <a:tint val="45000"/>
                <a:satMod val="400000"/>
              </a:srgbClr>
            </a:duotone>
            <a:extLst>
              <a:ext uri="{28A0092B-C50C-407E-A947-70E740481C1C}">
                <a14:useLocalDpi xmlns:a14="http://schemas.microsoft.com/office/drawing/2010/main"/>
              </a:ext>
            </a:extLst>
          </a:blip>
          <a:srcRect/>
          <a:stretch>
            <a:fillRect/>
          </a:stretch>
        </p:blipFill>
        <p:spPr bwMode="auto">
          <a:xfrm rot="158777">
            <a:off x="831593" y="5107720"/>
            <a:ext cx="2427911" cy="23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562868" y="2732509"/>
            <a:ext cx="1813639" cy="59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652303">
            <a:off x="3555537" y="4805783"/>
            <a:ext cx="1701499" cy="708957"/>
          </a:xfrm>
          <a:prstGeom prst="rect">
            <a:avLst/>
          </a:prstGeom>
          <a:solidFill>
            <a:srgbClr val="FFFFFF">
              <a:shade val="85000"/>
            </a:srgbClr>
          </a:solidFill>
          <a:ln w="190500" cap="sq">
            <a:solidFill>
              <a:schemeClr val="bg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6"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12979646">
            <a:off x="3325543" y="5425045"/>
            <a:ext cx="356807" cy="126286"/>
          </a:xfrm>
          <a:prstGeom prst="rect">
            <a:avLst/>
          </a:prstGeom>
        </p:spPr>
      </p:pic>
      <p:pic>
        <p:nvPicPr>
          <p:cNvPr id="32" name="Picture 7" descr="los_tape.png"/>
          <p:cNvPicPr>
            <a:picLocks noChangeAspect="1"/>
          </p:cNvPicPr>
          <p:nvPr/>
        </p:nvPicPr>
        <p:blipFill>
          <a:blip r:embed="rId9" cstate="print">
            <a:alphaModFix amt="69000"/>
            <a:extLst>
              <a:ext uri="{28A0092B-C50C-407E-A947-70E740481C1C}">
                <a14:useLocalDpi xmlns:a14="http://schemas.microsoft.com/office/drawing/2010/main"/>
              </a:ext>
            </a:extLst>
          </a:blip>
          <a:stretch>
            <a:fillRect/>
          </a:stretch>
        </p:blipFill>
        <p:spPr>
          <a:xfrm rot="2830698">
            <a:off x="5209230" y="4827771"/>
            <a:ext cx="334554" cy="120654"/>
          </a:xfrm>
          <a:prstGeom prst="rect">
            <a:avLst/>
          </a:prstGeom>
        </p:spPr>
      </p:pic>
      <p:pic>
        <p:nvPicPr>
          <p:cNvPr id="1032" name="Picture 8"/>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rot="21195597">
            <a:off x="5635557" y="5071040"/>
            <a:ext cx="2583210" cy="30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85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3314700"/>
            <a:ext cx="9144000" cy="2628900"/>
          </a:xfrm>
          <a:prstGeom prst="rect">
            <a:avLst/>
          </a:prstGeom>
        </p:spPr>
      </p:pic>
      <p:sp>
        <p:nvSpPr>
          <p:cNvPr id="60418" name="Rectangle 2"/>
          <p:cNvSpPr>
            <a:spLocks noGrp="1" noChangeArrowheads="1"/>
          </p:cNvSpPr>
          <p:nvPr>
            <p:ph type="title"/>
          </p:nvPr>
        </p:nvSpPr>
        <p:spPr>
          <a:xfrm>
            <a:off x="381000" y="304800"/>
            <a:ext cx="8153400" cy="715962"/>
          </a:xfrm>
        </p:spPr>
        <p:txBody>
          <a:bodyPr wrap="square" tIns="0" bIns="0"/>
          <a:lstStyle/>
          <a:p>
            <a:r>
              <a:rPr lang="en-US" sz="3000" dirty="0">
                <a:solidFill>
                  <a:srgbClr val="0092D2"/>
                </a:solidFill>
                <a:latin typeface="ThesisSans-Bold"/>
                <a:cs typeface="ThesisSans-Bold"/>
              </a:rPr>
              <a:t>Jouw straat</a:t>
            </a:r>
          </a:p>
        </p:txBody>
      </p:sp>
      <p:sp>
        <p:nvSpPr>
          <p:cNvPr id="60419" name="Rectangle 3"/>
          <p:cNvSpPr>
            <a:spLocks noGrp="1" noChangeArrowheads="1"/>
          </p:cNvSpPr>
          <p:nvPr>
            <p:ph type="body" idx="1"/>
          </p:nvPr>
        </p:nvSpPr>
        <p:spPr>
          <a:xfrm>
            <a:off x="381000" y="1066800"/>
            <a:ext cx="8839200" cy="2514600"/>
          </a:xfrm>
        </p:spPr>
        <p:txBody>
          <a:bodyPr/>
          <a:lstStyle/>
          <a:p>
            <a:pPr marL="0" indent="0">
              <a:buNone/>
            </a:pPr>
            <a:r>
              <a:rPr lang="nl-NL" sz="2000" dirty="0">
                <a:solidFill>
                  <a:srgbClr val="0B3066"/>
                </a:solidFill>
                <a:latin typeface="ThesisSans-Bold"/>
                <a:cs typeface="ThesisSans-Bold"/>
              </a:rPr>
              <a:t>De gevolgen van klimaatverandering worden groter door:</a:t>
            </a:r>
          </a:p>
          <a:p>
            <a:r>
              <a:rPr lang="nl-NL" sz="2000" dirty="0">
                <a:solidFill>
                  <a:srgbClr val="0B3066"/>
                </a:solidFill>
                <a:latin typeface="ThesisSans-Bold"/>
                <a:cs typeface="ThesisSans-Bold"/>
              </a:rPr>
              <a:t>Verstedelijking: meer stenen en asfalt, minder plek voor groen.</a:t>
            </a:r>
          </a:p>
          <a:p>
            <a:r>
              <a:rPr lang="nl-NL" sz="2000" dirty="0">
                <a:solidFill>
                  <a:srgbClr val="0B3066"/>
                </a:solidFill>
                <a:latin typeface="ThesisSans-Bold"/>
                <a:cs typeface="ThesisSans-Bold"/>
              </a:rPr>
              <a:t>Inrichting woonwijken:</a:t>
            </a:r>
            <a:endParaRPr lang="nl-NL" sz="400" dirty="0">
              <a:solidFill>
                <a:srgbClr val="0B3066"/>
              </a:solidFill>
              <a:latin typeface="ThesisSans-Bold"/>
              <a:cs typeface="ThesisSans-Bold"/>
            </a:endParaRPr>
          </a:p>
          <a:p>
            <a:pPr marL="0" indent="0">
              <a:buNone/>
            </a:pPr>
            <a:r>
              <a:rPr lang="nl-NL" sz="1800" dirty="0">
                <a:solidFill>
                  <a:srgbClr val="0B3066"/>
                </a:solidFill>
                <a:latin typeface="ThesisSans-Bold"/>
                <a:cs typeface="ThesisSans-Bold"/>
              </a:rPr>
              <a:t>	- Veel tegels in openbare ruimte: straten, pleinen, parkeerplaatsen</a:t>
            </a:r>
          </a:p>
          <a:p>
            <a:pPr marL="0" indent="0">
              <a:buNone/>
            </a:pPr>
            <a:r>
              <a:rPr lang="nl-NL" sz="1800" dirty="0">
                <a:solidFill>
                  <a:srgbClr val="0B3066"/>
                </a:solidFill>
                <a:latin typeface="ThesisSans-Bold"/>
                <a:cs typeface="ThesisSans-Bold"/>
              </a:rPr>
              <a:t>	- Veel tegels in tuinen </a:t>
            </a:r>
            <a:endParaRPr lang="nl-NL" sz="1400" dirty="0">
              <a:solidFill>
                <a:srgbClr val="0B3066"/>
              </a:solidFill>
              <a:latin typeface="ThesisSans-Bold"/>
              <a:cs typeface="ThesisSans-Bold"/>
            </a:endParaRPr>
          </a:p>
          <a:p>
            <a:pPr marL="0" indent="0">
              <a:buNone/>
            </a:pPr>
            <a:r>
              <a:rPr lang="nl-NL" sz="2000" dirty="0">
                <a:solidFill>
                  <a:srgbClr val="0B3066"/>
                </a:solidFill>
                <a:latin typeface="ThesisSans-Bold"/>
                <a:cs typeface="ThesisSans-Bold"/>
                <a:sym typeface="Wingdings" panose="05000000000000000000" pitchFamily="2" charset="2"/>
              </a:rPr>
              <a:t> </a:t>
            </a:r>
            <a:r>
              <a:rPr lang="nl-NL" sz="2000" dirty="0">
                <a:solidFill>
                  <a:srgbClr val="0B3066"/>
                </a:solidFill>
                <a:latin typeface="ThesisSans-Bold"/>
                <a:cs typeface="ThesisSans-Bold"/>
              </a:rPr>
              <a:t>Daardoor kan regenwater niet gemakkelijk in de grond zakken.</a:t>
            </a:r>
          </a:p>
        </p:txBody>
      </p:sp>
    </p:spTree>
  </p:cSld>
  <p:clrMapOvr>
    <a:masterClrMapping/>
  </p:clrMapOvr>
</p:sld>
</file>

<file path=ppt/theme/theme1.xml><?xml version="1.0" encoding="utf-8"?>
<a:theme xmlns:a="http://schemas.openxmlformats.org/drawingml/2006/main" name="Powerpoint_kikaindeklas">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ＭＳ Ｐゴシック"/>
        <a:cs typeface=""/>
      </a:majorFont>
      <a:minorFont>
        <a:latin typeface="Microsoft Sans 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ctr" anchorCtr="0" compatLnSpc="1">
        <a:prstTxWarp prst="textNoShape">
          <a:avLst/>
        </a:prstTxWarp>
      </a:bodyPr>
      <a:lstStyle>
        <a:defPPr>
          <a:defRPr sz="3000" dirty="0" smtClean="0">
            <a:solidFill>
              <a:srgbClr val="0092D2"/>
            </a:solidFill>
            <a:latin typeface="ThesisSans-Bold"/>
            <a:cs typeface="ThesisSans-Bold"/>
          </a:defRPr>
        </a:defPPr>
      </a:lstStyle>
    </a:tx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Powerpoint_kikaindeklas.potx</Template>
  <TotalTime>542</TotalTime>
  <Words>974</Words>
  <Application>Microsoft Macintosh PowerPoint</Application>
  <PresentationFormat>Diavoorstelling (4:3)</PresentationFormat>
  <Paragraphs>77</Paragraphs>
  <Slides>12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ＭＳ Ｐゴシック</vt:lpstr>
      <vt:lpstr>Arial</vt:lpstr>
      <vt:lpstr>Microsoft Sans Serif</vt:lpstr>
      <vt:lpstr>ThesisSans-Bold</vt:lpstr>
      <vt:lpstr>ThesisSans-Normal</vt:lpstr>
      <vt:lpstr>Wingdings</vt:lpstr>
      <vt:lpstr>Powerpoint_kikaindeklas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Jouw straat</vt:lpstr>
      <vt:lpstr>Gevolgen in jouw straat: Nat!</vt:lpstr>
      <vt:lpstr>Gevolgen in jouw straat: Droog en heet!</vt:lpstr>
      <vt:lpstr>Iedereen is waterbeheerder!</vt:lpstr>
    </vt:vector>
  </TitlesOfParts>
  <Company>SmileTemplates.com</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Ilse Poort</dc:creator>
  <cp:lastModifiedBy>Alexander Martens</cp:lastModifiedBy>
  <cp:revision>57</cp:revision>
  <dcterms:created xsi:type="dcterms:W3CDTF">2008-08-09T18:44:02Z</dcterms:created>
  <dcterms:modified xsi:type="dcterms:W3CDTF">2018-04-24T08:21:47Z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-1992609396</vt:i4>
  </property>
  <property fmtid="{D5CDD505-2E9C-101B-9397-08002B2CF9AE}" pid="3" name="_NewReviewCycle">
    <vt:lpwstr/>
  </property>
  <property fmtid="{D5CDD505-2E9C-101B-9397-08002B2CF9AE}" pid="4" name="_EmailSubject">
    <vt:lpwstr>opgemaakt PowerPoint lespakket</vt:lpwstr>
  </property>
  <property fmtid="{D5CDD505-2E9C-101B-9397-08002B2CF9AE}" pid="5" name="_AuthorEmail">
    <vt:lpwstr>avanrijn@hhdelfland.nl</vt:lpwstr>
  </property>
  <property fmtid="{D5CDD505-2E9C-101B-9397-08002B2CF9AE}" pid="6" name="_AuthorEmailDisplayName">
    <vt:lpwstr>Rijn, Anja van</vt:lpwstr>
  </property>
</Properties>
</file>